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slide" Target="slides/slide7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E447E9-8412-F2B4-8C66-42CB126005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FD62A7-5312-A26A-3E28-E9DE1D754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5F311-89E4-4E21-971A-F41520881FDC}" type="datetimeFigureOut">
              <a:rPr lang="en-US" smtClean="0"/>
              <a:t>8/31/2026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99A6084-B3D3-C82F-DA7E-09E58A7B4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D4B7E0-A268-37EE-06B9-30994380A5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7F7F2-465A-43D2-A7A9-6E5B6846C3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083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CF3E292-A08F-85CF-CF6E-242F753F7E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36141F-AE0B-FE16-3CE6-A289D04F3B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40731A-F249-3209-AC92-2E4292BD54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065F311-89E4-4E21-971A-F41520881FDC}" type="datetimeFigureOut">
              <a:rPr lang="en-US" smtClean="0"/>
              <a:t>8/31/2026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A3437F-2F8D-2C48-03E9-8396D81DB2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725302-46F0-885B-6F12-2987FD16FF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BB7F7F2-465A-43D2-A7A9-6E5B6846C3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343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7C3298-CD89-D406-A1F0-5E791EA0E6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9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  <a:t>Real Estate and Economic Outlook</a:t>
            </a:r>
            <a:br>
              <a:rPr lang="en-US" sz="39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</a:br>
            <a:br>
              <a:rPr lang="en-US" sz="39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</a:br>
            <a:endParaRPr lang="en-US" sz="2800" b="1" dirty="0">
              <a:solidFill>
                <a:srgbClr val="0070C0"/>
              </a:solidFill>
              <a:latin typeface="Montserrat" panose="02000505000000020004" pitchFamily="2" charset="77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B80B3B-A211-DF4F-228C-D4983CFDE0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6648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A87F63-B5D9-4750-EDBD-DF45D96272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856660-0642-2F24-7C32-B6E466A3A6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0383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741ACD-E782-F1DD-CF63-F068A0B1FB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94B8B5-DA34-06A2-25E6-07CC89D275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0480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E4DFBC-90A6-4144-19FD-E17FCB063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727C69-2C36-58D2-8E01-00A0ACFCDE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5124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26028C-BFFF-408F-D43D-DD8BD2379A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85AED0-4A9B-29A3-0145-8BA57BC916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0798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937715-7838-A209-E9F1-69AAC23D1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US" sz="39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</a:br>
            <a:br>
              <a:rPr lang="en-US" sz="39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</a:br>
            <a:br>
              <a:rPr lang="en-US" sz="39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</a:br>
            <a:r>
              <a:rPr lang="en-US" sz="39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  <a:t>AI needs Data Centers … </a:t>
            </a:r>
            <a:br>
              <a:rPr lang="en-US" sz="39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</a:br>
            <a:r>
              <a:rPr lang="en-US" sz="39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  <a:t>AI Creates or Destroys Jobs? … </a:t>
            </a:r>
            <a:br>
              <a:rPr lang="en-US" sz="39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</a:br>
            <a:r>
              <a:rPr lang="en-US" sz="39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  <a:t>AI Race with China </a:t>
            </a:r>
            <a:br>
              <a:rPr lang="en-US" sz="39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</a:br>
            <a:endParaRPr lang="en-US" sz="2800" b="1" dirty="0">
              <a:solidFill>
                <a:srgbClr val="0070C0"/>
              </a:solidFill>
              <a:latin typeface="Montserrat" panose="02000505000000020004" pitchFamily="2" charset="77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91ECC1-2DCB-F986-112E-CB3F1FD755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552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729A96-1765-37F9-CF56-F50A6D9DEE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98A404-7F3A-EB17-03C2-9ECDE732E9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119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6C521F-C2E6-1621-537D-7F91A53A85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F9C02A-D1BE-0EE6-973E-FF7FB1485C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1314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5F92B4-B8AE-B372-E895-B8DABC9189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4CC800-892A-B5DD-E3E1-507425858C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3339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333A17-E812-EBC1-7BA4-4E6C9AFB7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9415BE-C72E-5578-BB35-604E22F3D5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14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2806A6-5130-9824-C49B-ADC67BCB7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8CEB09-07BD-4405-F93B-576EBC7C1D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3783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CF0E3E-C8A2-DEE5-F24A-86C9E42EAF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900" b="1">
                <a:solidFill>
                  <a:schemeClr val="accent1">
                    <a:lumMod val="75000"/>
                  </a:schemeClr>
                </a:solidFill>
                <a:latin typeface="Montserrat" panose="02000505000000020004" pitchFamily="2" charset="77"/>
                <a:ea typeface="+mn-ea"/>
                <a:cs typeface="+mn-cs"/>
              </a:rPr>
              <a:t>Annual Existing Home Sales</a:t>
            </a:r>
            <a:endParaRPr lang="en-US" sz="2900" b="1" dirty="0">
              <a:solidFill>
                <a:schemeClr val="accent1">
                  <a:lumMod val="75000"/>
                </a:schemeClr>
              </a:solidFill>
              <a:latin typeface="Montserrat" panose="02000505000000020004" pitchFamily="2" charset="77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4410C7-C763-6053-0A8B-96FC52BEBC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53709"/>
      </p:ext>
    </p:extLst>
  </p:cSld>
  <p:clrMapOvr>
    <a:masterClrMapping/>
  </p:clrMapOvr>
  <p:transition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2138B2-F856-9B16-C25F-D826D15DD6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F1CEF0-FD67-B34C-E634-0648AFBC48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4722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42F68F-D3FF-6758-10D8-CADD7C7B61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F6E5A2-ACBC-6223-D777-0E56BDC92A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8077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DD663C-6E18-1216-0998-08D704053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874726-DA65-6DA5-4E39-DA2FC9BEA9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2520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74061D-3C18-E2E0-0449-16A7A78E4C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68449A-1DC4-C4E6-C3BC-3EBCF48945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4654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F95501-EF57-E6FF-A969-DF4F591ADA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A164F4-48F0-FA0C-2B02-806E8FFB06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6752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E15BC4-AFCE-FD20-98A6-0A931BC5DF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0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  <a:t>Members of NAR Owning Investment Property: 41%</a:t>
            </a:r>
            <a:endParaRPr lang="en-US" sz="3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BEF0DA-1889-A595-DE78-F7F2550D86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988897"/>
      </p:ext>
    </p:extLst>
  </p:cSld>
  <p:clrMapOvr>
    <a:masterClrMapping/>
  </p:clrMapOvr>
  <p:transition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E8EBDB-8E2A-006F-A18A-81225543A8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  <a:t>Homebuyers in Greater Atlanta</a:t>
            </a:r>
            <a:endParaRPr lang="en-US" sz="2800" b="1" dirty="0">
              <a:solidFill>
                <a:srgbClr val="0070C0"/>
              </a:solidFill>
              <a:latin typeface="Montserrat" panose="02000505000000020004" pitchFamily="2" charset="77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5757AC-0D43-21B8-07E0-187B1E0F12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4895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71D323-704B-8F8F-9E40-CE1F30866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3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  <a:t>Homebuyers in Miami-Ft. Lauderdale FL</a:t>
            </a:r>
            <a:br>
              <a:rPr lang="en-US" sz="39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</a:br>
            <a:endParaRPr lang="en-US" sz="2800" b="1" dirty="0">
              <a:solidFill>
                <a:srgbClr val="0070C0"/>
              </a:solidFill>
              <a:latin typeface="Montserrat" panose="02000505000000020004" pitchFamily="2" charset="77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FC5007-9C45-CC73-6220-03140DB118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5295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0B42C2-924D-6ACD-2558-5B7A8D7BF1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60AAC2-D86A-0F04-70BC-0426EEA622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1433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E2B975-A333-163C-3A3C-F013D4686B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2F5418-B6EF-0AE1-3022-A0B8044A8D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785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A22F1E-FCC9-3759-55ED-26616EF410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153E20-284B-D182-024A-D38A0F32AC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8953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F757E8-5C1E-77EB-4F1E-5957DD933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897633-3FFE-504A-EA41-03ADC27321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4389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A9AD27-2494-C2CF-6936-D5F719DD1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9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  <a:t>Better to Rent? Typical Rent … up and up and away</a:t>
            </a:r>
            <a:endParaRPr lang="en-US" sz="2200" b="1" dirty="0">
              <a:solidFill>
                <a:srgbClr val="0070C0"/>
              </a:solidFill>
              <a:latin typeface="Montserrat" panose="02000505000000020004" pitchFamily="2" charset="77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960F53-C738-5473-CF28-4EA5544547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856720"/>
      </p:ext>
    </p:extLst>
  </p:cSld>
  <p:clrMapOvr>
    <a:masterClrMapping/>
  </p:clrMapOvr>
  <p:transition>
    <p:push dir="u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59D90A-CA06-7D6B-4864-7CC7BF73FD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9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  <a:t>Constant Mortgage Payment of Homebuyer </a:t>
            </a:r>
            <a:br>
              <a:rPr lang="en-US" sz="29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</a:br>
            <a:r>
              <a:rPr lang="en-US" sz="22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  <a:t>in 1980, 2000, 2020, and 2025 … assuming no refinance</a:t>
            </a:r>
            <a:endParaRPr lang="en-US" sz="2200" b="1" dirty="0">
              <a:solidFill>
                <a:srgbClr val="0070C0"/>
              </a:solidFill>
              <a:latin typeface="Montserrat" panose="02000505000000020004" pitchFamily="2" charset="77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83292E-FD1A-A86F-5D3C-F0919460E7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562595"/>
      </p:ext>
    </p:extLst>
  </p:cSld>
  <p:clrMapOvr>
    <a:masterClrMapping/>
  </p:clrMapOvr>
  <p:transition>
    <p:push dir="u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865885-13D0-9E58-4C6C-6FB9C86874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9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  <a:t>Typical Home Price in the U.S. … Rises Over Time</a:t>
            </a:r>
            <a:br>
              <a:rPr lang="en-US" sz="29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</a:br>
            <a:r>
              <a:rPr lang="en-US" sz="22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  <a:t>(median single-family house)</a:t>
            </a:r>
            <a:endParaRPr lang="en-US" sz="2200" b="1" dirty="0">
              <a:solidFill>
                <a:srgbClr val="0070C0"/>
              </a:solidFill>
              <a:latin typeface="Montserrat" panose="02000505000000020004" pitchFamily="2" charset="77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7B8E2F-3ACE-6663-169E-3FF76AFB27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636670"/>
      </p:ext>
    </p:extLst>
  </p:cSld>
  <p:clrMapOvr>
    <a:masterClrMapping/>
  </p:clrMapOvr>
  <p:transition>
    <p:push dir="u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5979E1-EECC-9226-9376-79400D1CB2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F80E2C-F4A3-18E3-5CA2-CE099FEE84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42087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3FADDB-FCBC-BBE6-7EFC-9AC26D5DBE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0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  <a:t>Members of NAR Owning Investment Property: 41%</a:t>
            </a:r>
            <a:endParaRPr lang="en-US" sz="3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8C0BE1-1B19-211A-106D-02A20DC9C9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031454"/>
      </p:ext>
    </p:extLst>
  </p:cSld>
  <p:clrMapOvr>
    <a:masterClrMapping/>
  </p:clrMapOvr>
  <p:transition>
    <p:push dir="u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550649-EF5E-653E-7BE0-5AC57DF4C2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8E92DE-DB13-E1CF-4771-11161173CD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16499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6BA2D2-6B27-25F4-D32C-C39634EF5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590915-CA21-E78B-9130-9EE403BE98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51172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45640B-48F2-487F-551D-8F2E5FABA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9BDE21-9DD6-AF91-3848-510E395AC3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6669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976497-B98C-49A6-05F0-AD88AEC0A7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89678E-5309-20EA-A76B-71ECFBCD20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46737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A71688-8494-81F7-7F7D-40ED4DCB0F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B122AD-A929-1EFF-E15A-30055A5AED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0996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D08A3F-3D5A-9910-2518-E5C949274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61219A-7B52-F389-C005-642E36A5D6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1681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EEE716-9883-2640-E864-0EC1FD8BB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745AB1-E553-E18B-B0F4-43B3AEAC90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86281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380A82-2C6D-3DB8-2BEB-79FC8442E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312DC5-C73B-0274-4B80-F1B96BED28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86365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3EB9DA-F36C-C23D-53AD-AE4BEB5D0F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D8DA02-E33D-63AE-92BD-790054740B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39149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D6D213-6ED8-AF64-D273-FA2E2454B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D6B454-69E4-D143-341E-7140D5FEC1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01809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055F82-5D75-A3C8-3F8C-A0173EE270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E53943-6CF6-6955-BED8-F4E9194401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61128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995E2C-CCD2-0299-F332-75DCE61D15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BE3D1C-665F-9590-AF44-E9DC374C70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18916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99C144-83A0-F1DC-7969-6DEDAD619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1EC54D-7EFF-A8B1-17C7-A28C059ADC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3219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ADF436-7AE8-AE68-BC55-D60FA9F85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2C9E67-7C69-4E25-4B92-D204494868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69227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9214B0-DBAD-54BC-49B4-FBF994EAFB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F67BD3-93C8-735F-1FBD-5D9749E133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40728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2A8E5A-DECE-D425-8337-B62BDE44E6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2E1D59-B850-620E-4FAE-6E399A2935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42732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223231-1898-1A94-1B14-822D15EED5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14E743-DD49-45DC-FA9F-30D4CC7E96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70394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8D1995-2296-64EA-5FB7-AC6A83B3A4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3C479A-2538-A888-2E19-6F398FC58E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10949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9BE0F5-E4B4-8D47-FEA8-620531E7F8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EE7D87-8762-C9CE-9E5D-DAE1D4B595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56668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2C812E-88FA-AC0B-4556-6B1B9745E3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9059FE-0FD3-4731-D58F-CA36239C39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45533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59B72A-64F3-183F-4E79-277BCC65DE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83E944-066E-F31C-0819-EF187173CE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04853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32DADE-4A92-30FE-C838-02E1768030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6A9B09-538C-0703-0890-08FFE8B521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03123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35DE7E-39A0-033F-8A75-78655D762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D5EDD4-2C83-463C-7472-969321BBAF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64070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532483-AB37-ECAC-D014-65F396C48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A9577B-BFEE-B8C2-EDA1-8A26821C05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44841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3937F8-D7D8-1FD7-9FF5-71E00F12D6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EFAE29-BADF-474A-1BE0-3D1591DFB4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27262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542F1A-DD4B-B679-F1FA-0A3206513E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DD90BA-38F1-EF30-559D-CFB496703C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66150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D5B9E1-4B1D-2F46-04AF-E4EE2FA165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D30116-3E41-5A65-BE21-1784017518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43761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48F7B1-A4C3-EB80-BFB7-E9DC7F5635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2FFDAE-6328-5A5C-5603-28F1995212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26863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FFE20B-1821-43AB-65A6-148CA68C60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6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  <a:t>One–year Payroll Job Gain </a:t>
            </a:r>
            <a:br>
              <a:rPr lang="en-US" sz="26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</a:br>
            <a:r>
              <a:rPr lang="en-US" sz="22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  <a:t>(% change July 2025 to July 2026)</a:t>
            </a:r>
            <a:endParaRPr lang="en-US" sz="2200" b="1" dirty="0">
              <a:solidFill>
                <a:srgbClr val="0070C0"/>
              </a:solidFill>
              <a:latin typeface="Montserrat" panose="02000505000000020004" pitchFamily="2" charset="77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C1435E-FC93-7086-E1CD-7660FF691A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422480"/>
      </p:ext>
    </p:extLst>
  </p:cSld>
  <p:clrMapOvr>
    <a:masterClrMapping/>
  </p:clrMapOvr>
  <p:transition>
    <p:push dir="u"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7E53BF-1A43-D230-615A-8A597DCD9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6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  <a:t>Job Gains Since Pre-COVID </a:t>
            </a:r>
            <a:br>
              <a:rPr lang="en-US" sz="20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</a:br>
            <a:r>
              <a:rPr lang="en-US" sz="22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  <a:t>(% change from March 2020 to July 2026)</a:t>
            </a:r>
            <a:endParaRPr lang="en-US" sz="2200" b="1" dirty="0">
              <a:solidFill>
                <a:srgbClr val="0070C0"/>
              </a:solidFill>
              <a:latin typeface="Montserrat" panose="02000505000000020004" pitchFamily="2" charset="77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8889ED-64BA-FEF9-F916-708C1D6966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833468"/>
      </p:ext>
    </p:extLst>
  </p:cSld>
  <p:clrMapOvr>
    <a:masterClrMapping/>
  </p:clrMapOvr>
  <p:transition>
    <p:push dir="u"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3121F2-728C-51F2-6425-584394936C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6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  <a:t>Unemployment Rate</a:t>
            </a:r>
            <a:br>
              <a:rPr lang="en-US" sz="20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</a:br>
            <a:r>
              <a:rPr lang="en-US" sz="20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  <a:t>(</a:t>
            </a:r>
            <a:r>
              <a:rPr lang="en-US" sz="22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  <a:t>July 2026)</a:t>
            </a:r>
            <a:endParaRPr lang="en-US" sz="2200" b="1" dirty="0">
              <a:solidFill>
                <a:srgbClr val="0070C0"/>
              </a:solidFill>
              <a:latin typeface="Montserrat" panose="02000505000000020004" pitchFamily="2" charset="77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B0DA64-BB35-5843-38E3-96434AA744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300772"/>
      </p:ext>
    </p:extLst>
  </p:cSld>
  <p:clrMapOvr>
    <a:masterClrMapping/>
  </p:clrMapOvr>
  <p:transition>
    <p:push dir="u"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2F0BEF-DF44-49C4-4642-268EF09F2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94D9D7-7EEF-A38C-A857-EF6EB08DEE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94017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308934-07ED-2AAE-8C2E-A955D7D44A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999E54-B111-4EB7-8FEA-FEC8C68785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73990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787AE5-38CE-99A7-DA40-DF6B759C9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546461-3DCE-28A9-79E0-4DBE0096AA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87339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B88756-C1C6-25F3-9F54-9DAF234505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EDFB17-F828-B685-2285-DCDE1A91CF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104242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B829F0-A084-2FC2-0187-521746DEB3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437163-018A-C7DA-AA2A-B8A8828F51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504056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F04E13-58C8-136A-6E3A-E2CDFEB320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4AE2AE-2A79-EA4A-9D72-0D83E1A2F4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627125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161CEF-D34B-3093-C6C6-BBCDB8A30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9A6E97-9C30-2EF9-59C2-1099AD3AE8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825548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E3623D-3039-3941-D35E-F5C8213C0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9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  <a:t>Residential Market Forecast – No Recession</a:t>
            </a:r>
            <a:br>
              <a:rPr lang="en-US" sz="3900" b="1">
                <a:solidFill>
                  <a:srgbClr val="0070C0"/>
                </a:solidFill>
                <a:latin typeface="Montserrat" panose="02000505000000020004" pitchFamily="2" charset="77"/>
                <a:ea typeface="+mn-ea"/>
                <a:cs typeface="+mn-cs"/>
              </a:rPr>
            </a:br>
            <a:endParaRPr lang="en-US" sz="2800" b="1" dirty="0">
              <a:solidFill>
                <a:srgbClr val="0070C0"/>
              </a:solidFill>
              <a:latin typeface="Montserrat" panose="02000505000000020004" pitchFamily="2" charset="77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FBAD4F-B4BC-20DB-A4D2-45F1C991D3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6899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2772FD-9727-CD85-9167-B46856EEA6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4A93EE-65FA-94DE-5776-AF818F4575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950984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7630E9-695A-F734-147B-D3C48EC75B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9F8FA6-87D3-829D-1C7D-ABD7712DAF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506423"/>
      </p:ext>
    </p:extLst>
  </p:cSld>
  <p:clrMapOvr>
    <a:masterClrMapping/>
  </p:clrMapOvr>
  <p:transition>
    <p:push dir="u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155</Words>
  <Application>Microsoft Office PowerPoint</Application>
  <PresentationFormat>Widescreen</PresentationFormat>
  <Paragraphs>14</Paragraphs>
  <Slides>70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70</vt:i4>
      </vt:variant>
    </vt:vector>
  </HeadingPairs>
  <TitlesOfParts>
    <vt:vector size="75" baseType="lpstr">
      <vt:lpstr>Aptos</vt:lpstr>
      <vt:lpstr>Aptos Display</vt:lpstr>
      <vt:lpstr>Arial</vt:lpstr>
      <vt:lpstr>Montserrat</vt:lpstr>
      <vt:lpstr>Office Theme</vt:lpstr>
      <vt:lpstr>Real Estate and Economic Outlook  </vt:lpstr>
      <vt:lpstr>PowerPoint Presentation</vt:lpstr>
      <vt:lpstr>PowerPoint Presentation</vt:lpstr>
      <vt:lpstr>PowerPoint Presentation</vt:lpstr>
      <vt:lpstr>PowerPoint Presentation</vt:lpstr>
      <vt:lpstr>   AI needs Data Centers …  AI Creates or Destroys Jobs? …  AI Race with China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Annual Existing Home Sales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Members of NAR Owning Investment Property: 41%</vt:lpstr>
      <vt:lpstr>Homebuyers in Greater Atlanta</vt:lpstr>
      <vt:lpstr>Homebuyers in Miami-Ft. Lauderdale FL </vt:lpstr>
      <vt:lpstr>PowerPoint Presentation</vt:lpstr>
      <vt:lpstr>PowerPoint Presentation</vt:lpstr>
      <vt:lpstr>PowerPoint Presentation</vt:lpstr>
      <vt:lpstr>PowerPoint Presentation</vt:lpstr>
      <vt:lpstr>Better to Rent? Typical Rent … up and up and away</vt:lpstr>
      <vt:lpstr>Constant Mortgage Payment of Homebuyer  in 1980, 2000, 2020, and 2025 … assuming no refinance</vt:lpstr>
      <vt:lpstr>Typical Home Price in the U.S. … Rises Over Time (median single-family house)</vt:lpstr>
      <vt:lpstr>PowerPoint Presentation</vt:lpstr>
      <vt:lpstr>Members of NAR Owning Investment Property: 41%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One–year Payroll Job Gain  (% change July 2025 to July 2026)</vt:lpstr>
      <vt:lpstr>Job Gains Since Pre-COVID  (% change from March 2020 to July 2026)</vt:lpstr>
      <vt:lpstr>Unemployment Rate (July 2026)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Residential Market Forecast – No Recession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Lawrence Yun</dc:creator>
  <cp:lastModifiedBy>Lawrence Yun</cp:lastModifiedBy>
  <cp:revision>1</cp:revision>
  <dcterms:created xsi:type="dcterms:W3CDTF">2026-08-31T15:16:44Z</dcterms:created>
  <dcterms:modified xsi:type="dcterms:W3CDTF">2026-08-31T15:16:44Z</dcterms:modified>
</cp:coreProperties>
</file>