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302" r:id="rId7"/>
    <p:sldId id="283" r:id="rId8"/>
    <p:sldId id="284" r:id="rId9"/>
    <p:sldId id="285" r:id="rId10"/>
    <p:sldId id="286" r:id="rId11"/>
    <p:sldId id="287" r:id="rId12"/>
    <p:sldId id="288" r:id="rId13"/>
    <p:sldId id="261" r:id="rId14"/>
    <p:sldId id="277" r:id="rId15"/>
    <p:sldId id="280" r:id="rId16"/>
    <p:sldId id="278" r:id="rId17"/>
    <p:sldId id="279" r:id="rId18"/>
    <p:sldId id="281" r:id="rId19"/>
    <p:sldId id="276" r:id="rId20"/>
    <p:sldId id="282" r:id="rId21"/>
    <p:sldId id="262" r:id="rId22"/>
    <p:sldId id="263" r:id="rId23"/>
    <p:sldId id="264" r:id="rId24"/>
    <p:sldId id="289" r:id="rId25"/>
    <p:sldId id="290" r:id="rId26"/>
    <p:sldId id="291" r:id="rId27"/>
    <p:sldId id="292" r:id="rId28"/>
    <p:sldId id="294" r:id="rId29"/>
    <p:sldId id="265" r:id="rId30"/>
    <p:sldId id="266" r:id="rId31"/>
    <p:sldId id="267" r:id="rId32"/>
    <p:sldId id="268" r:id="rId33"/>
    <p:sldId id="269" r:id="rId34"/>
    <p:sldId id="295" r:id="rId35"/>
    <p:sldId id="296" r:id="rId36"/>
    <p:sldId id="270" r:id="rId37"/>
    <p:sldId id="271" r:id="rId38"/>
    <p:sldId id="272" r:id="rId39"/>
    <p:sldId id="298" r:id="rId40"/>
    <p:sldId id="299" r:id="rId41"/>
    <p:sldId id="300" r:id="rId42"/>
    <p:sldId id="301" r:id="rId43"/>
    <p:sldId id="273" r:id="rId44"/>
    <p:sldId id="274" r:id="rId45"/>
    <p:sldId id="275" r:id="rId46"/>
    <p:sldId id="772" r:id="rId47"/>
  </p:sldIdLst>
  <p:sldSz cx="12192000" cy="68580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E467B5-27B9-4FA2-8EA5-8BC50500E95D}" v="72" dt="2026-09-01T13:59:03.1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95" autoAdjust="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54" y="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urice Taylor" userId="b2433ab0a658d7e2" providerId="LiveId" clId="{7976058E-A5B0-40D8-ABB7-53B0498AD087}"/>
    <pc:docChg chg="undo redo custSel addSld delSld modSld delMainMaster">
      <pc:chgData name="Maurice Taylor" userId="b2433ab0a658d7e2" providerId="LiveId" clId="{7976058E-A5B0-40D8-ABB7-53B0498AD087}" dt="2026-09-01T18:49:28.255" v="178" actId="47"/>
      <pc:docMkLst>
        <pc:docMk/>
      </pc:docMkLst>
      <pc:sldChg chg="modSp mod">
        <pc:chgData name="Maurice Taylor" userId="b2433ab0a658d7e2" providerId="LiveId" clId="{7976058E-A5B0-40D8-ABB7-53B0498AD087}" dt="2026-09-01T04:10:27.679" v="163" actId="20577"/>
        <pc:sldMkLst>
          <pc:docMk/>
          <pc:sldMk cId="0" sldId="256"/>
        </pc:sldMkLst>
        <pc:spChg chg="mod">
          <ac:chgData name="Maurice Taylor" userId="b2433ab0a658d7e2" providerId="LiveId" clId="{7976058E-A5B0-40D8-ABB7-53B0498AD087}" dt="2026-09-01T04:10:27.679" v="163" actId="20577"/>
          <ac:spMkLst>
            <pc:docMk/>
            <pc:sldMk cId="0" sldId="256"/>
            <ac:spMk id="13" creationId="{00000000-0000-0000-0000-000000000000}"/>
          </ac:spMkLst>
        </pc:spChg>
      </pc:sldChg>
      <pc:sldChg chg="modSp mod">
        <pc:chgData name="Maurice Taylor" userId="b2433ab0a658d7e2" providerId="LiveId" clId="{7976058E-A5B0-40D8-ABB7-53B0498AD087}" dt="2026-09-01T02:57:22.176" v="59" actId="255"/>
        <pc:sldMkLst>
          <pc:docMk/>
          <pc:sldMk cId="0" sldId="259"/>
        </pc:sldMkLst>
        <pc:spChg chg="mod">
          <ac:chgData name="Maurice Taylor" userId="b2433ab0a658d7e2" providerId="LiveId" clId="{7976058E-A5B0-40D8-ABB7-53B0498AD087}" dt="2026-09-01T02:57:22.176" v="59" actId="255"/>
          <ac:spMkLst>
            <pc:docMk/>
            <pc:sldMk cId="0" sldId="259"/>
            <ac:spMk id="8" creationId="{00000000-0000-0000-0000-000000000000}"/>
          </ac:spMkLst>
        </pc:spChg>
        <pc:spChg chg="mod">
          <ac:chgData name="Maurice Taylor" userId="b2433ab0a658d7e2" providerId="LiveId" clId="{7976058E-A5B0-40D8-ABB7-53B0498AD087}" dt="2026-09-01T02:56:15.967" v="58" actId="20577"/>
          <ac:spMkLst>
            <pc:docMk/>
            <pc:sldMk cId="0" sldId="259"/>
            <ac:spMk id="14" creationId="{00000000-0000-0000-0000-000000000000}"/>
          </ac:spMkLst>
        </pc:spChg>
      </pc:sldChg>
      <pc:sldChg chg="delSp modSp mod delAnim">
        <pc:chgData name="Maurice Taylor" userId="b2433ab0a658d7e2" providerId="LiveId" clId="{7976058E-A5B0-40D8-ABB7-53B0498AD087}" dt="2026-09-01T03:02:23.734" v="100" actId="1036"/>
        <pc:sldMkLst>
          <pc:docMk/>
          <pc:sldMk cId="0" sldId="260"/>
        </pc:sldMkLst>
        <pc:spChg chg="mod">
          <ac:chgData name="Maurice Taylor" userId="b2433ab0a658d7e2" providerId="LiveId" clId="{7976058E-A5B0-40D8-ABB7-53B0498AD087}" dt="2026-09-01T03:02:23.734" v="100" actId="1036"/>
          <ac:spMkLst>
            <pc:docMk/>
            <pc:sldMk cId="0" sldId="260"/>
            <ac:spMk id="2" creationId="{00000000-0000-0000-0000-000000000000}"/>
          </ac:spMkLst>
        </pc:spChg>
        <pc:spChg chg="mod">
          <ac:chgData name="Maurice Taylor" userId="b2433ab0a658d7e2" providerId="LiveId" clId="{7976058E-A5B0-40D8-ABB7-53B0498AD087}" dt="2026-09-01T03:02:18.220" v="98" actId="1076"/>
          <ac:spMkLst>
            <pc:docMk/>
            <pc:sldMk cId="0" sldId="260"/>
            <ac:spMk id="13" creationId="{00000000-0000-0000-0000-000000000000}"/>
          </ac:spMkLst>
        </pc:spChg>
        <pc:spChg chg="del">
          <ac:chgData name="Maurice Taylor" userId="b2433ab0a658d7e2" providerId="LiveId" clId="{7976058E-A5B0-40D8-ABB7-53B0498AD087}" dt="2026-09-01T02:59:57.443" v="61" actId="478"/>
          <ac:spMkLst>
            <pc:docMk/>
            <pc:sldMk cId="0" sldId="260"/>
            <ac:spMk id="14" creationId="{00000000-0000-0000-0000-000000000000}"/>
          </ac:spMkLst>
        </pc:spChg>
      </pc:sldChg>
      <pc:sldChg chg="modSp mod addAnim delAnim modAnim">
        <pc:chgData name="Maurice Taylor" userId="b2433ab0a658d7e2" providerId="LiveId" clId="{7976058E-A5B0-40D8-ABB7-53B0498AD087}" dt="2026-09-01T03:13:27.184" v="108"/>
        <pc:sldMkLst>
          <pc:docMk/>
          <pc:sldMk cId="0" sldId="262"/>
        </pc:sldMkLst>
        <pc:spChg chg="mod">
          <ac:chgData name="Maurice Taylor" userId="b2433ab0a658d7e2" providerId="LiveId" clId="{7976058E-A5B0-40D8-ABB7-53B0498AD087}" dt="2026-08-31T06:09:10.670" v="35" actId="1035"/>
          <ac:spMkLst>
            <pc:docMk/>
            <pc:sldMk cId="0" sldId="262"/>
            <ac:spMk id="2" creationId="{00000000-0000-0000-0000-000000000000}"/>
          </ac:spMkLst>
        </pc:spChg>
        <pc:spChg chg="mod">
          <ac:chgData name="Maurice Taylor" userId="b2433ab0a658d7e2" providerId="LiveId" clId="{7976058E-A5B0-40D8-ABB7-53B0498AD087}" dt="2026-08-31T06:07:30.281" v="32" actId="14100"/>
          <ac:spMkLst>
            <pc:docMk/>
            <pc:sldMk cId="0" sldId="262"/>
            <ac:spMk id="12" creationId="{00000000-0000-0000-0000-000000000000}"/>
          </ac:spMkLst>
        </pc:spChg>
        <pc:spChg chg="mod">
          <ac:chgData name="Maurice Taylor" userId="b2433ab0a658d7e2" providerId="LiveId" clId="{7976058E-A5B0-40D8-ABB7-53B0498AD087}" dt="2026-08-31T06:07:41.133" v="33" actId="14100"/>
          <ac:spMkLst>
            <pc:docMk/>
            <pc:sldMk cId="0" sldId="262"/>
            <ac:spMk id="13" creationId="{00000000-0000-0000-0000-000000000000}"/>
          </ac:spMkLst>
        </pc:spChg>
      </pc:sldChg>
      <pc:sldChg chg="modSp mod addAnim delAnim modAnim">
        <pc:chgData name="Maurice Taylor" userId="b2433ab0a658d7e2" providerId="LiveId" clId="{7976058E-A5B0-40D8-ABB7-53B0498AD087}" dt="2026-09-01T03:21:21.391" v="114"/>
        <pc:sldMkLst>
          <pc:docMk/>
          <pc:sldMk cId="0" sldId="263"/>
        </pc:sldMkLst>
        <pc:spChg chg="mod">
          <ac:chgData name="Maurice Taylor" userId="b2433ab0a658d7e2" providerId="LiveId" clId="{7976058E-A5B0-40D8-ABB7-53B0498AD087}" dt="2026-09-01T03:19:56.274" v="109" actId="255"/>
          <ac:spMkLst>
            <pc:docMk/>
            <pc:sldMk cId="0" sldId="263"/>
            <ac:spMk id="12" creationId="{00000000-0000-0000-0000-000000000000}"/>
          </ac:spMkLst>
        </pc:spChg>
        <pc:spChg chg="mod">
          <ac:chgData name="Maurice Taylor" userId="b2433ab0a658d7e2" providerId="LiveId" clId="{7976058E-A5B0-40D8-ABB7-53B0498AD087}" dt="2026-09-01T03:20:06.325" v="110" actId="255"/>
          <ac:spMkLst>
            <pc:docMk/>
            <pc:sldMk cId="0" sldId="263"/>
            <ac:spMk id="13" creationId="{00000000-0000-0000-0000-000000000000}"/>
          </ac:spMkLst>
        </pc:spChg>
      </pc:sldChg>
      <pc:sldChg chg="modSp mod addAnim delAnim modAnim">
        <pc:chgData name="Maurice Taylor" userId="b2433ab0a658d7e2" providerId="LiveId" clId="{7976058E-A5B0-40D8-ABB7-53B0498AD087}" dt="2026-09-01T03:24:26.383" v="124"/>
        <pc:sldMkLst>
          <pc:docMk/>
          <pc:sldMk cId="0" sldId="265"/>
        </pc:sldMkLst>
        <pc:spChg chg="mod">
          <ac:chgData name="Maurice Taylor" userId="b2433ab0a658d7e2" providerId="LiveId" clId="{7976058E-A5B0-40D8-ABB7-53B0498AD087}" dt="2026-09-01T03:23:01.684" v="118" actId="1076"/>
          <ac:spMkLst>
            <pc:docMk/>
            <pc:sldMk cId="0" sldId="265"/>
            <ac:spMk id="11" creationId="{00000000-0000-0000-0000-000000000000}"/>
          </ac:spMkLst>
        </pc:spChg>
      </pc:sldChg>
      <pc:sldChg chg="modSp mod addAnim delAnim modAnim">
        <pc:chgData name="Maurice Taylor" userId="b2433ab0a658d7e2" providerId="LiveId" clId="{7976058E-A5B0-40D8-ABB7-53B0498AD087}" dt="2026-09-01T03:27:12.611" v="130"/>
        <pc:sldMkLst>
          <pc:docMk/>
          <pc:sldMk cId="0" sldId="266"/>
        </pc:sldMkLst>
        <pc:spChg chg="mod">
          <ac:chgData name="Maurice Taylor" userId="b2433ab0a658d7e2" providerId="LiveId" clId="{7976058E-A5B0-40D8-ABB7-53B0498AD087}" dt="2026-08-31T06:11:07.318" v="45" actId="14100"/>
          <ac:spMkLst>
            <pc:docMk/>
            <pc:sldMk cId="0" sldId="266"/>
            <ac:spMk id="11" creationId="{00000000-0000-0000-0000-000000000000}"/>
          </ac:spMkLst>
        </pc:spChg>
        <pc:spChg chg="mod">
          <ac:chgData name="Maurice Taylor" userId="b2433ab0a658d7e2" providerId="LiveId" clId="{7976058E-A5B0-40D8-ABB7-53B0498AD087}" dt="2026-09-01T03:25:54.945" v="125" actId="255"/>
          <ac:spMkLst>
            <pc:docMk/>
            <pc:sldMk cId="0" sldId="266"/>
            <ac:spMk id="13" creationId="{00000000-0000-0000-0000-000000000000}"/>
          </ac:spMkLst>
        </pc:spChg>
        <pc:spChg chg="mod">
          <ac:chgData name="Maurice Taylor" userId="b2433ab0a658d7e2" providerId="LiveId" clId="{7976058E-A5B0-40D8-ABB7-53B0498AD087}" dt="2026-09-01T03:26:06.166" v="126" actId="255"/>
          <ac:spMkLst>
            <pc:docMk/>
            <pc:sldMk cId="0" sldId="266"/>
            <ac:spMk id="14" creationId="{00000000-0000-0000-0000-000000000000}"/>
          </ac:spMkLst>
        </pc:spChg>
      </pc:sldChg>
      <pc:sldChg chg="addAnim delAnim modAnim">
        <pc:chgData name="Maurice Taylor" userId="b2433ab0a658d7e2" providerId="LiveId" clId="{7976058E-A5B0-40D8-ABB7-53B0498AD087}" dt="2026-09-01T03:37:11.194" v="136"/>
        <pc:sldMkLst>
          <pc:docMk/>
          <pc:sldMk cId="0" sldId="270"/>
        </pc:sldMkLst>
      </pc:sldChg>
      <pc:sldChg chg="addAnim delAnim modAnim">
        <pc:chgData name="Maurice Taylor" userId="b2433ab0a658d7e2" providerId="LiveId" clId="{7976058E-A5B0-40D8-ABB7-53B0498AD087}" dt="2026-09-01T02:38:32.206" v="50"/>
        <pc:sldMkLst>
          <pc:docMk/>
          <pc:sldMk cId="0" sldId="271"/>
        </pc:sldMkLst>
      </pc:sldChg>
      <pc:sldChg chg="modSp mod">
        <pc:chgData name="Maurice Taylor" userId="b2433ab0a658d7e2" providerId="LiveId" clId="{7976058E-A5B0-40D8-ABB7-53B0498AD087}" dt="2026-09-01T01:55:27.616" v="48" actId="1076"/>
        <pc:sldMkLst>
          <pc:docMk/>
          <pc:sldMk cId="842050161" sldId="291"/>
        </pc:sldMkLst>
        <pc:spChg chg="mod">
          <ac:chgData name="Maurice Taylor" userId="b2433ab0a658d7e2" providerId="LiveId" clId="{7976058E-A5B0-40D8-ABB7-53B0498AD087}" dt="2026-09-01T01:55:27.616" v="48" actId="1076"/>
          <ac:spMkLst>
            <pc:docMk/>
            <pc:sldMk cId="842050161" sldId="291"/>
            <ac:spMk id="16" creationId="{8BAA5332-4433-AA56-297F-BBD4C2A4C1B7}"/>
          </ac:spMkLst>
        </pc:spChg>
      </pc:sldChg>
      <pc:sldChg chg="del modTransition">
        <pc:chgData name="Maurice Taylor" userId="b2433ab0a658d7e2" providerId="LiveId" clId="{7976058E-A5B0-40D8-ABB7-53B0498AD087}" dt="2026-08-31T06:00:36.932" v="12" actId="47"/>
        <pc:sldMkLst>
          <pc:docMk/>
          <pc:sldMk cId="645006911" sldId="297"/>
        </pc:sldMkLst>
      </pc:sldChg>
      <pc:sldChg chg="delSp modSp add mod modTransition delAnim">
        <pc:chgData name="Maurice Taylor" userId="b2433ab0a658d7e2" providerId="LiveId" clId="{7976058E-A5B0-40D8-ABB7-53B0498AD087}" dt="2026-08-31T07:05:36.205" v="47"/>
        <pc:sldMkLst>
          <pc:docMk/>
          <pc:sldMk cId="1134872186" sldId="302"/>
        </pc:sldMkLst>
        <pc:spChg chg="mod">
          <ac:chgData name="Maurice Taylor" userId="b2433ab0a658d7e2" providerId="LiveId" clId="{7976058E-A5B0-40D8-ABB7-53B0498AD087}" dt="2026-08-31T05:58:12.498" v="5" actId="1076"/>
          <ac:spMkLst>
            <pc:docMk/>
            <pc:sldMk cId="1134872186" sldId="302"/>
            <ac:spMk id="2" creationId="{D638B469-BCCF-B61F-8C7C-17D53A762E7E}"/>
          </ac:spMkLst>
        </pc:spChg>
        <pc:spChg chg="del">
          <ac:chgData name="Maurice Taylor" userId="b2433ab0a658d7e2" providerId="LiveId" clId="{7976058E-A5B0-40D8-ABB7-53B0498AD087}" dt="2026-08-31T05:57:52.725" v="1" actId="478"/>
          <ac:spMkLst>
            <pc:docMk/>
            <pc:sldMk cId="1134872186" sldId="302"/>
            <ac:spMk id="12" creationId="{6257BEC2-4F41-EC12-463A-C86B58E2350E}"/>
          </ac:spMkLst>
        </pc:spChg>
        <pc:spChg chg="mod">
          <ac:chgData name="Maurice Taylor" userId="b2433ab0a658d7e2" providerId="LiveId" clId="{7976058E-A5B0-40D8-ABB7-53B0498AD087}" dt="2026-08-31T05:58:34.107" v="9" actId="255"/>
          <ac:spMkLst>
            <pc:docMk/>
            <pc:sldMk cId="1134872186" sldId="302"/>
            <ac:spMk id="13" creationId="{D3434A12-FF74-F1E0-F677-15091DD3B877}"/>
          </ac:spMkLst>
        </pc:spChg>
        <pc:spChg chg="mod">
          <ac:chgData name="Maurice Taylor" userId="b2433ab0a658d7e2" providerId="LiveId" clId="{7976058E-A5B0-40D8-ABB7-53B0498AD087}" dt="2026-08-31T05:58:47.309" v="10" actId="255"/>
          <ac:spMkLst>
            <pc:docMk/>
            <pc:sldMk cId="1134872186" sldId="302"/>
            <ac:spMk id="14" creationId="{091E287F-4963-408C-E247-491106695C3F}"/>
          </ac:spMkLst>
        </pc:spChg>
      </pc:sldChg>
      <pc:sldChg chg="add del">
        <pc:chgData name="Maurice Taylor" userId="b2433ab0a658d7e2" providerId="LiveId" clId="{7976058E-A5B0-40D8-ABB7-53B0498AD087}" dt="2026-09-01T18:47:05.646" v="175" actId="47"/>
        <pc:sldMkLst>
          <pc:docMk/>
          <pc:sldMk cId="3713928157" sldId="322"/>
        </pc:sldMkLst>
      </pc:sldChg>
      <pc:sldChg chg="add del">
        <pc:chgData name="Maurice Taylor" userId="b2433ab0a658d7e2" providerId="LiveId" clId="{7976058E-A5B0-40D8-ABB7-53B0498AD087}" dt="2026-09-01T18:49:28.255" v="178" actId="47"/>
        <pc:sldMkLst>
          <pc:docMk/>
          <pc:sldMk cId="480206020" sldId="771"/>
        </pc:sldMkLst>
      </pc:sldChg>
      <pc:sldChg chg="modSp add del mod">
        <pc:chgData name="Maurice Taylor" userId="b2433ab0a658d7e2" providerId="LiveId" clId="{7976058E-A5B0-40D8-ABB7-53B0498AD087}" dt="2026-09-01T18:49:22.824" v="177" actId="47"/>
        <pc:sldMkLst>
          <pc:docMk/>
          <pc:sldMk cId="690555542" sldId="772"/>
        </pc:sldMkLst>
        <pc:spChg chg="mod">
          <ac:chgData name="Maurice Taylor" userId="b2433ab0a658d7e2" providerId="LiveId" clId="{7976058E-A5B0-40D8-ABB7-53B0498AD087}" dt="2026-09-01T12:59:39.406" v="173" actId="20577"/>
          <ac:spMkLst>
            <pc:docMk/>
            <pc:sldMk cId="690555542" sldId="772"/>
            <ac:spMk id="12" creationId="{72B658FC-B303-E8BB-4A77-BEDE31FF5A28}"/>
          </ac:spMkLst>
        </pc:spChg>
      </pc:sldChg>
      <pc:sldChg chg="add del">
        <pc:chgData name="Maurice Taylor" userId="b2433ab0a658d7e2" providerId="LiveId" clId="{7976058E-A5B0-40D8-ABB7-53B0498AD087}" dt="2026-09-01T18:47:05.646" v="175" actId="47"/>
        <pc:sldMkLst>
          <pc:docMk/>
          <pc:sldMk cId="1733284895" sldId="1767"/>
        </pc:sldMkLst>
      </pc:sldChg>
      <pc:sldChg chg="add del">
        <pc:chgData name="Maurice Taylor" userId="b2433ab0a658d7e2" providerId="LiveId" clId="{7976058E-A5B0-40D8-ABB7-53B0498AD087}" dt="2026-09-01T18:47:05.646" v="175" actId="47"/>
        <pc:sldMkLst>
          <pc:docMk/>
          <pc:sldMk cId="736816071" sldId="1779"/>
        </pc:sldMkLst>
      </pc:sldChg>
      <pc:sldChg chg="add del">
        <pc:chgData name="Maurice Taylor" userId="b2433ab0a658d7e2" providerId="LiveId" clId="{7976058E-A5B0-40D8-ABB7-53B0498AD087}" dt="2026-09-01T18:47:05.646" v="175" actId="47"/>
        <pc:sldMkLst>
          <pc:docMk/>
          <pc:sldMk cId="3492303482" sldId="4289"/>
        </pc:sldMkLst>
      </pc:sldChg>
      <pc:sldChg chg="add del">
        <pc:chgData name="Maurice Taylor" userId="b2433ab0a658d7e2" providerId="LiveId" clId="{7976058E-A5B0-40D8-ABB7-53B0498AD087}" dt="2026-09-01T18:47:05.646" v="175" actId="47"/>
        <pc:sldMkLst>
          <pc:docMk/>
          <pc:sldMk cId="3341222092" sldId="4291"/>
        </pc:sldMkLst>
      </pc:sldChg>
      <pc:sldChg chg="add del">
        <pc:chgData name="Maurice Taylor" userId="b2433ab0a658d7e2" providerId="LiveId" clId="{7976058E-A5B0-40D8-ABB7-53B0498AD087}" dt="2026-09-01T18:47:05.646" v="175" actId="47"/>
        <pc:sldMkLst>
          <pc:docMk/>
          <pc:sldMk cId="2906429703" sldId="4327"/>
        </pc:sldMkLst>
      </pc:sldChg>
      <pc:sldMasterChg chg="del delSldLayout">
        <pc:chgData name="Maurice Taylor" userId="b2433ab0a658d7e2" providerId="LiveId" clId="{7976058E-A5B0-40D8-ABB7-53B0498AD087}" dt="2026-09-01T18:49:28.255" v="178" actId="47"/>
        <pc:sldMasterMkLst>
          <pc:docMk/>
          <pc:sldMasterMk cId="3871257805" sldId="2147483660"/>
        </pc:sldMasterMkLst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3364689076" sldId="2147483661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1319443322" sldId="2147483662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2766877205" sldId="2147483663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899343590" sldId="2147483664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1181746817" sldId="2147483665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3212846450" sldId="2147483666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407323091" sldId="2147483667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2686154979" sldId="2147483668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1038109796" sldId="2147483669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3203314911" sldId="2147483670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1437258032" sldId="2147483671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904158376" sldId="2147483672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932105851" sldId="2147483673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1863586827" sldId="2147483674"/>
          </pc:sldLayoutMkLst>
        </pc:sldLayoutChg>
        <pc:sldLayoutChg chg="del">
          <pc:chgData name="Maurice Taylor" userId="b2433ab0a658d7e2" providerId="LiveId" clId="{7976058E-A5B0-40D8-ABB7-53B0498AD087}" dt="2026-09-01T18:49:28.255" v="178" actId="47"/>
          <pc:sldLayoutMkLst>
            <pc:docMk/>
            <pc:sldMasterMk cId="3871257805" sldId="2147483660"/>
            <pc:sldLayoutMk cId="2136428200" sldId="214748367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DBD44A3-F0B3-4DAB-ABD8-36C461DEE8F1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04D2C476-E69D-4076-974E-7BC376657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85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2C476-E69D-4076-974E-7BC37665739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62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195"/>
            <a:ext cx="12191695" cy="6858000"/>
          </a:xfrm>
          <a:prstGeom prst="rect">
            <a:avLst/>
          </a:prstGeom>
          <a:solidFill>
            <a:srgbClr val="1F27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138928" y="1965960"/>
            <a:ext cx="1920240" cy="1920240"/>
          </a:xfrm>
          <a:prstGeom prst="ellipse">
            <a:avLst/>
          </a:prstGeom>
          <a:noFill/>
          <a:ln w="25400">
            <a:solidFill>
              <a:srgbClr val="4953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5596128" y="2423160"/>
            <a:ext cx="1005840" cy="1005840"/>
          </a:xfrm>
          <a:prstGeom prst="ellipse">
            <a:avLst/>
          </a:prstGeom>
          <a:noFill/>
          <a:ln w="1905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9" name="Connector 8"/>
          <p:cNvCxnSpPr>
            <a:cxnSpLocks/>
          </p:cNvCxnSpPr>
          <p:nvPr/>
        </p:nvCxnSpPr>
        <p:spPr>
          <a:xfrm>
            <a:off x="4773168" y="2926080"/>
            <a:ext cx="2651759" cy="0"/>
          </a:xfrm>
          <a:prstGeom prst="line">
            <a:avLst/>
          </a:prstGeom>
          <a:ln w="19050">
            <a:solidFill>
              <a:srgbClr val="49533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>
            <a:cxnSpLocks/>
          </p:cNvCxnSpPr>
          <p:nvPr/>
        </p:nvCxnSpPr>
        <p:spPr>
          <a:xfrm>
            <a:off x="6099048" y="1600200"/>
            <a:ext cx="0" cy="2651760"/>
          </a:xfrm>
          <a:prstGeom prst="line">
            <a:avLst/>
          </a:prstGeom>
          <a:ln w="19050">
            <a:solidFill>
              <a:srgbClr val="49533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31520" y="777240"/>
            <a:ext cx="1078992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C7B891"/>
                </a:solidFill>
                <a:latin typeface="Aptos Display"/>
              </a:defRPr>
            </a:pPr>
            <a:r>
              <a:t>TACTICAL AWARENESS</a:t>
            </a:r>
          </a:p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t>The REALTOR® Safety Playbook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915273" y="4160519"/>
            <a:ext cx="6367549" cy="1325867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rPr sz="3200" dirty="0"/>
              <a:t>SAFETY FIRST. SALE SECOND.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85839" y="5669280"/>
            <a:ext cx="848129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E0D5B8"/>
                </a:solidFill>
                <a:latin typeface="Aptos"/>
              </a:defRPr>
            </a:pPr>
            <a:r>
              <a:rPr sz="3600" dirty="0"/>
              <a:t>Maurice Taylor, </a:t>
            </a:r>
            <a:r>
              <a:rPr lang="en-US" sz="3600" dirty="0"/>
              <a:t>ARB, </a:t>
            </a:r>
            <a:r>
              <a:rPr sz="3600" dirty="0"/>
              <a:t>CRS</a:t>
            </a:r>
            <a:r>
              <a:rPr lang="en-US" sz="3600" dirty="0"/>
              <a:t>, CRB, DREI, GSI</a:t>
            </a:r>
            <a:r>
              <a:rPr sz="3600" dirty="0"/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rPr dirty="0"/>
              <a:t>TACTICAL AWARENESS  •  REALTOR® SAFETY PLAYBOOK                                      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A753F-0B03-D469-3026-86A4D91BE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46254F-C7E8-A8CF-934F-D902C3EFE86B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8ACDB5-718D-E2E0-A975-220CA12BCBB8}"/>
              </a:ext>
            </a:extLst>
          </p:cNvPr>
          <p:cNvSpPr/>
          <p:nvPr/>
        </p:nvSpPr>
        <p:spPr>
          <a:xfrm>
            <a:off x="0" y="0"/>
            <a:ext cx="164592" cy="96012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297A72-31EE-C040-F916-292EE2DDFF33}"/>
              </a:ext>
            </a:extLst>
          </p:cNvPr>
          <p:cNvSpPr/>
          <p:nvPr/>
        </p:nvSpPr>
        <p:spPr>
          <a:xfrm>
            <a:off x="0" y="0"/>
            <a:ext cx="96012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0EA2F9-E996-1B2A-6ACA-2CA15465AEEB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319E0D-8579-8385-65B4-893B8729045F}"/>
              </a:ext>
            </a:extLst>
          </p:cNvPr>
          <p:cNvSpPr/>
          <p:nvPr/>
        </p:nvSpPr>
        <p:spPr>
          <a:xfrm>
            <a:off x="12024360" y="5897880"/>
            <a:ext cx="164592" cy="96012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C4BCDE-37EF-16A8-CA84-32DDDBD8CF58}"/>
              </a:ext>
            </a:extLst>
          </p:cNvPr>
          <p:cNvSpPr txBox="1"/>
          <p:nvPr/>
        </p:nvSpPr>
        <p:spPr>
          <a:xfrm>
            <a:off x="640080" y="320040"/>
            <a:ext cx="5394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C7B891"/>
                </a:solidFill>
                <a:latin typeface="Aptos"/>
              </a:defRPr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C7B89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TACTICAL DECISION-MAKING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CCFB8D-183A-080B-EC91-B7D03E835565}"/>
              </a:ext>
            </a:extLst>
          </p:cNvPr>
          <p:cNvSpPr txBox="1"/>
          <p:nvPr/>
        </p:nvSpPr>
        <p:spPr>
          <a:xfrm>
            <a:off x="640080" y="658368"/>
            <a:ext cx="53949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>
                <a:solidFill>
                  <a:srgbClr val="F4F4EE"/>
                </a:solidFill>
                <a:latin typeface="Aptos Display"/>
              </a:defRPr>
            </a:pP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THE OODA LOOP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96A06C-22E4-743C-99B5-74CC70749247}"/>
              </a:ext>
            </a:extLst>
          </p:cNvPr>
          <p:cNvSpPr/>
          <p:nvPr/>
        </p:nvSpPr>
        <p:spPr>
          <a:xfrm>
            <a:off x="640080" y="1371600"/>
            <a:ext cx="1874519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E1A2573-DA26-12EB-9DF0-22323497F2E1}"/>
              </a:ext>
            </a:extLst>
          </p:cNvPr>
          <p:cNvSpPr/>
          <p:nvPr/>
        </p:nvSpPr>
        <p:spPr>
          <a:xfrm>
            <a:off x="640079" y="1737360"/>
            <a:ext cx="4550179" cy="446227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4953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E2F75B5-D26D-1F3B-C181-BA9BF9E76CE0}"/>
              </a:ext>
            </a:extLst>
          </p:cNvPr>
          <p:cNvSpPr/>
          <p:nvPr/>
        </p:nvSpPr>
        <p:spPr>
          <a:xfrm>
            <a:off x="914400" y="1993392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OBSERVE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1E4235-2F90-2DF2-1894-7C17D12C0081}"/>
              </a:ext>
            </a:extLst>
          </p:cNvPr>
          <p:cNvSpPr txBox="1"/>
          <p:nvPr/>
        </p:nvSpPr>
        <p:spPr>
          <a:xfrm>
            <a:off x="2331720" y="1975104"/>
            <a:ext cx="1874519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What is happening?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450205E-449D-E938-E92A-90DED10ED667}"/>
              </a:ext>
            </a:extLst>
          </p:cNvPr>
          <p:cNvSpPr/>
          <p:nvPr/>
        </p:nvSpPr>
        <p:spPr>
          <a:xfrm>
            <a:off x="914400" y="2752344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ORIENT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E4B0240-E0BA-C654-A5EE-DFF6AEE2B275}"/>
              </a:ext>
            </a:extLst>
          </p:cNvPr>
          <p:cNvSpPr/>
          <p:nvPr/>
        </p:nvSpPr>
        <p:spPr>
          <a:xfrm>
            <a:off x="914400" y="3511296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DECIDE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14156E-5B30-BC13-77C7-9DCF7CD5DF6B}"/>
              </a:ext>
            </a:extLst>
          </p:cNvPr>
          <p:cNvSpPr txBox="1"/>
          <p:nvPr/>
        </p:nvSpPr>
        <p:spPr>
          <a:xfrm>
            <a:off x="2331720" y="3493008"/>
            <a:ext cx="1874519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What is my safest option?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4852001-680F-2C36-0A62-80322CA4ADBC}"/>
              </a:ext>
            </a:extLst>
          </p:cNvPr>
          <p:cNvSpPr/>
          <p:nvPr/>
        </p:nvSpPr>
        <p:spPr>
          <a:xfrm>
            <a:off x="914400" y="4270248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2A0E5E-E4CE-C3D4-7919-80FFFF7698E8}"/>
              </a:ext>
            </a:extLst>
          </p:cNvPr>
          <p:cNvSpPr txBox="1"/>
          <p:nvPr/>
        </p:nvSpPr>
        <p:spPr>
          <a:xfrm>
            <a:off x="2331720" y="4251960"/>
            <a:ext cx="1874519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Move — then reassess.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39B8F6E-EFD3-DCCC-27B9-A30FF3CB95CE}"/>
              </a:ext>
            </a:extLst>
          </p:cNvPr>
          <p:cNvSpPr/>
          <p:nvPr/>
        </p:nvSpPr>
        <p:spPr>
          <a:xfrm>
            <a:off x="914400" y="5120640"/>
            <a:ext cx="3337560" cy="502920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rgbClr val="F4F4EE"/>
                </a:solidFill>
                <a:latin typeface="Aptos"/>
              </a:defRPr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OBSERVE • ORIENT • DECIDE • ACT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091900-83B6-550C-9D75-B26249D8F5E0}"/>
              </a:ext>
            </a:extLst>
          </p:cNvPr>
          <p:cNvSpPr txBox="1"/>
          <p:nvPr/>
        </p:nvSpPr>
        <p:spPr>
          <a:xfrm>
            <a:off x="658368" y="6199632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C7B891"/>
                </a:solidFill>
                <a:latin typeface="Aptos"/>
              </a:defRPr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C7B89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Safety is a continuous cycle of observation — not a one-time checklist.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8BC9CC-1DAD-B55B-AE80-117C78D0689A}"/>
              </a:ext>
            </a:extLst>
          </p:cNvPr>
          <p:cNvSpPr txBox="1"/>
          <p:nvPr/>
        </p:nvSpPr>
        <p:spPr>
          <a:xfrm>
            <a:off x="658368" y="6537960"/>
            <a:ext cx="10789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9BA097"/>
                </a:solidFill>
                <a:latin typeface="Aptos"/>
              </a:defRPr>
            </a:pPr>
            <a:r>
              <a:rPr kumimoji="0" sz="700" b="0" i="0" u="none" strike="noStrike" kern="1200" cap="none" spc="0" normalizeH="0" baseline="0" noProof="0">
                <a:ln>
                  <a:noFill/>
                </a:ln>
                <a:solidFill>
                  <a:srgbClr val="9BA09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TACTICAL AWARENESS  •  THE REALTOR® SAFETY PLAYBOOK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3B00E4-D96A-7732-E8E3-14BD96D2345D}"/>
              </a:ext>
            </a:extLst>
          </p:cNvPr>
          <p:cNvSpPr txBox="1"/>
          <p:nvPr/>
        </p:nvSpPr>
        <p:spPr>
          <a:xfrm>
            <a:off x="5373139" y="3328969"/>
            <a:ext cx="68158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sz="1400">
                <a:solidFill>
                  <a:srgbClr val="E0D5B8"/>
                </a:solidFill>
                <a:latin typeface="Aptos"/>
              </a:defRPr>
            </a:pPr>
            <a:r>
              <a:rPr lang="en-US" sz="4800" dirty="0">
                <a:solidFill>
                  <a:srgbClr val="E0D5B8"/>
                </a:solidFill>
                <a:latin typeface="Aptos"/>
              </a:rPr>
              <a:t>What does it mean here?</a:t>
            </a:r>
          </a:p>
        </p:txBody>
      </p:sp>
    </p:spTree>
    <p:extLst>
      <p:ext uri="{BB962C8B-B14F-4D97-AF65-F5344CB8AC3E}">
        <p14:creationId xmlns:p14="http://schemas.microsoft.com/office/powerpoint/2010/main" val="1545294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BDEE2-3278-1688-6910-129B3A8D7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5A3FA5-E361-CF07-A6ED-6C8E6B9D83B8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B418A0-1236-E5BF-7B4F-8E52C2D8DE4C}"/>
              </a:ext>
            </a:extLst>
          </p:cNvPr>
          <p:cNvSpPr/>
          <p:nvPr/>
        </p:nvSpPr>
        <p:spPr>
          <a:xfrm>
            <a:off x="0" y="0"/>
            <a:ext cx="164592" cy="96012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1E01B0-910E-3D56-3BA8-F871897337CD}"/>
              </a:ext>
            </a:extLst>
          </p:cNvPr>
          <p:cNvSpPr/>
          <p:nvPr/>
        </p:nvSpPr>
        <p:spPr>
          <a:xfrm>
            <a:off x="0" y="0"/>
            <a:ext cx="96012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BC2F8B-CCC4-8391-526D-9721264892B7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1C53EC-5D4A-BE0D-FD1A-65250C2AEDFE}"/>
              </a:ext>
            </a:extLst>
          </p:cNvPr>
          <p:cNvSpPr/>
          <p:nvPr/>
        </p:nvSpPr>
        <p:spPr>
          <a:xfrm>
            <a:off x="12024360" y="5897880"/>
            <a:ext cx="164592" cy="96012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931A96-1A0A-77D3-0F10-B6BEB5008B0D}"/>
              </a:ext>
            </a:extLst>
          </p:cNvPr>
          <p:cNvSpPr txBox="1"/>
          <p:nvPr/>
        </p:nvSpPr>
        <p:spPr>
          <a:xfrm>
            <a:off x="640080" y="320040"/>
            <a:ext cx="5394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C7B891"/>
                </a:solidFill>
                <a:latin typeface="Aptos"/>
              </a:defRPr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C7B89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TACTICAL DECISION-MAKING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A8F48F-4F0F-B775-B55E-05341C4FFD80}"/>
              </a:ext>
            </a:extLst>
          </p:cNvPr>
          <p:cNvSpPr txBox="1"/>
          <p:nvPr/>
        </p:nvSpPr>
        <p:spPr>
          <a:xfrm>
            <a:off x="640080" y="658368"/>
            <a:ext cx="53949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>
                <a:solidFill>
                  <a:srgbClr val="F4F4EE"/>
                </a:solidFill>
                <a:latin typeface="Aptos Display"/>
              </a:defRPr>
            </a:pP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THE OODA LOOP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B92620-8574-1642-7194-36A7EE35EC38}"/>
              </a:ext>
            </a:extLst>
          </p:cNvPr>
          <p:cNvSpPr/>
          <p:nvPr/>
        </p:nvSpPr>
        <p:spPr>
          <a:xfrm>
            <a:off x="640080" y="1371600"/>
            <a:ext cx="1874519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01EAD75-AC03-558F-96DA-208F208072DA}"/>
              </a:ext>
            </a:extLst>
          </p:cNvPr>
          <p:cNvSpPr/>
          <p:nvPr/>
        </p:nvSpPr>
        <p:spPr>
          <a:xfrm>
            <a:off x="640079" y="1737360"/>
            <a:ext cx="4550179" cy="446227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4953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912EB5F-87B5-FE9B-9C46-DFDFF3B31B4A}"/>
              </a:ext>
            </a:extLst>
          </p:cNvPr>
          <p:cNvSpPr/>
          <p:nvPr/>
        </p:nvSpPr>
        <p:spPr>
          <a:xfrm>
            <a:off x="914400" y="1993392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OBSERVE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B9FB2E-6FE7-512C-3D32-EF5858890927}"/>
              </a:ext>
            </a:extLst>
          </p:cNvPr>
          <p:cNvSpPr txBox="1"/>
          <p:nvPr/>
        </p:nvSpPr>
        <p:spPr>
          <a:xfrm>
            <a:off x="2331720" y="1975104"/>
            <a:ext cx="1874519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What is happening?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3EE8C30-7B96-FCED-722E-98EEF56827B3}"/>
              </a:ext>
            </a:extLst>
          </p:cNvPr>
          <p:cNvSpPr/>
          <p:nvPr/>
        </p:nvSpPr>
        <p:spPr>
          <a:xfrm>
            <a:off x="914400" y="2752344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ORIENT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45C655-372C-F289-DD3D-87C4B0082796}"/>
              </a:ext>
            </a:extLst>
          </p:cNvPr>
          <p:cNvSpPr txBox="1"/>
          <p:nvPr/>
        </p:nvSpPr>
        <p:spPr>
          <a:xfrm>
            <a:off x="2331720" y="2734056"/>
            <a:ext cx="1874519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What does it mean here?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E96C8BF-0CF7-74BB-ACB1-375B87FCFC38}"/>
              </a:ext>
            </a:extLst>
          </p:cNvPr>
          <p:cNvSpPr/>
          <p:nvPr/>
        </p:nvSpPr>
        <p:spPr>
          <a:xfrm>
            <a:off x="914400" y="3511296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DECIDE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A29D5B7-0CDA-C95E-57A3-5FFF5D56CAE7}"/>
              </a:ext>
            </a:extLst>
          </p:cNvPr>
          <p:cNvSpPr/>
          <p:nvPr/>
        </p:nvSpPr>
        <p:spPr>
          <a:xfrm>
            <a:off x="914400" y="4270248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B2A541-CBC8-AC97-133F-E7F8C63F0BBF}"/>
              </a:ext>
            </a:extLst>
          </p:cNvPr>
          <p:cNvSpPr txBox="1"/>
          <p:nvPr/>
        </p:nvSpPr>
        <p:spPr>
          <a:xfrm>
            <a:off x="2331720" y="4251960"/>
            <a:ext cx="1874519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Move — then reassess.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DD70059-B8BF-4514-927C-A1FF2B6A3521}"/>
              </a:ext>
            </a:extLst>
          </p:cNvPr>
          <p:cNvSpPr/>
          <p:nvPr/>
        </p:nvSpPr>
        <p:spPr>
          <a:xfrm>
            <a:off x="914400" y="5120640"/>
            <a:ext cx="3337560" cy="502920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rgbClr val="F4F4EE"/>
                </a:solidFill>
                <a:latin typeface="Aptos"/>
              </a:defRPr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OBSERVE • ORIENT • DECIDE • ACT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5E6FDA-CBB2-88C3-0D95-F0583BB42A8F}"/>
              </a:ext>
            </a:extLst>
          </p:cNvPr>
          <p:cNvSpPr txBox="1"/>
          <p:nvPr/>
        </p:nvSpPr>
        <p:spPr>
          <a:xfrm>
            <a:off x="658368" y="6199632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C7B891"/>
                </a:solidFill>
                <a:latin typeface="Aptos"/>
              </a:defRPr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C7B89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Safety is a continuous cycle of observation — not a one-time checklist.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8AF2151-913B-EB06-A694-5A896770D3E7}"/>
              </a:ext>
            </a:extLst>
          </p:cNvPr>
          <p:cNvSpPr txBox="1"/>
          <p:nvPr/>
        </p:nvSpPr>
        <p:spPr>
          <a:xfrm>
            <a:off x="658368" y="6537960"/>
            <a:ext cx="10789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9BA097"/>
                </a:solidFill>
                <a:latin typeface="Aptos"/>
              </a:defRPr>
            </a:pPr>
            <a:r>
              <a:rPr kumimoji="0" sz="700" b="0" i="0" u="none" strike="noStrike" kern="1200" cap="none" spc="0" normalizeH="0" baseline="0" noProof="0">
                <a:ln>
                  <a:noFill/>
                </a:ln>
                <a:solidFill>
                  <a:srgbClr val="9BA09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TACTICAL AWARENESS  •  THE REALTOR® SAFETY PLAYBOOK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B49700-3DF3-2A73-10D6-C1FA791565BD}"/>
              </a:ext>
            </a:extLst>
          </p:cNvPr>
          <p:cNvSpPr txBox="1"/>
          <p:nvPr/>
        </p:nvSpPr>
        <p:spPr>
          <a:xfrm>
            <a:off x="5190258" y="3328969"/>
            <a:ext cx="69986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sz="1400">
                <a:solidFill>
                  <a:srgbClr val="E0D5B8"/>
                </a:solidFill>
                <a:latin typeface="Aptos"/>
              </a:defRPr>
            </a:pPr>
            <a:r>
              <a:rPr lang="en-US" sz="4800" dirty="0">
                <a:solidFill>
                  <a:srgbClr val="E0D5B8"/>
                </a:solidFill>
                <a:latin typeface="Aptos"/>
              </a:rPr>
              <a:t>What is my safest option?</a:t>
            </a:r>
          </a:p>
        </p:txBody>
      </p:sp>
    </p:spTree>
    <p:extLst>
      <p:ext uri="{BB962C8B-B14F-4D97-AF65-F5344CB8AC3E}">
        <p14:creationId xmlns:p14="http://schemas.microsoft.com/office/powerpoint/2010/main" val="2639473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2C82-632C-E98D-641C-F6BA81E1F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2D2E9A-AE61-0896-E92D-8620AB2E0520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AE942B-42CA-B1D6-D879-608CF5F8547B}"/>
              </a:ext>
            </a:extLst>
          </p:cNvPr>
          <p:cNvSpPr/>
          <p:nvPr/>
        </p:nvSpPr>
        <p:spPr>
          <a:xfrm>
            <a:off x="0" y="0"/>
            <a:ext cx="164592" cy="96012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07E772-15E3-D355-8D52-E70277860F7C}"/>
              </a:ext>
            </a:extLst>
          </p:cNvPr>
          <p:cNvSpPr/>
          <p:nvPr/>
        </p:nvSpPr>
        <p:spPr>
          <a:xfrm>
            <a:off x="0" y="0"/>
            <a:ext cx="96012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DC38CF-FCB3-2CF3-1815-72E2CA387006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21AA4E-CCA6-D324-ECBF-567EFA3C5389}"/>
              </a:ext>
            </a:extLst>
          </p:cNvPr>
          <p:cNvSpPr/>
          <p:nvPr/>
        </p:nvSpPr>
        <p:spPr>
          <a:xfrm>
            <a:off x="12024360" y="5897880"/>
            <a:ext cx="164592" cy="96012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004EA5-B58A-45FB-F0AB-1AB67757CE04}"/>
              </a:ext>
            </a:extLst>
          </p:cNvPr>
          <p:cNvSpPr txBox="1"/>
          <p:nvPr/>
        </p:nvSpPr>
        <p:spPr>
          <a:xfrm>
            <a:off x="640080" y="320040"/>
            <a:ext cx="5394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C7B891"/>
                </a:solidFill>
                <a:latin typeface="Aptos"/>
              </a:defRPr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C7B89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TACTICAL DECISION-MAKING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E0DD10-CF0D-B6B1-073E-12E5DE882456}"/>
              </a:ext>
            </a:extLst>
          </p:cNvPr>
          <p:cNvSpPr txBox="1"/>
          <p:nvPr/>
        </p:nvSpPr>
        <p:spPr>
          <a:xfrm>
            <a:off x="640080" y="658368"/>
            <a:ext cx="53949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>
                <a:solidFill>
                  <a:srgbClr val="F4F4EE"/>
                </a:solidFill>
                <a:latin typeface="Aptos Display"/>
              </a:defRPr>
            </a:pP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THE OODA LOOP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CD87C7-4E69-0DC9-7539-6DE07F5A8538}"/>
              </a:ext>
            </a:extLst>
          </p:cNvPr>
          <p:cNvSpPr/>
          <p:nvPr/>
        </p:nvSpPr>
        <p:spPr>
          <a:xfrm>
            <a:off x="640080" y="1371600"/>
            <a:ext cx="1874519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13D00FB-BE7B-A611-13B0-C30637728153}"/>
              </a:ext>
            </a:extLst>
          </p:cNvPr>
          <p:cNvSpPr/>
          <p:nvPr/>
        </p:nvSpPr>
        <p:spPr>
          <a:xfrm>
            <a:off x="640079" y="1737360"/>
            <a:ext cx="4550179" cy="446227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4953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6F67DB7-0FAA-F79D-7758-3584D8B7F470}"/>
              </a:ext>
            </a:extLst>
          </p:cNvPr>
          <p:cNvSpPr/>
          <p:nvPr/>
        </p:nvSpPr>
        <p:spPr>
          <a:xfrm>
            <a:off x="914400" y="1993392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OBSERVE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3B3F93-F928-D70C-A327-639A7A9F3E39}"/>
              </a:ext>
            </a:extLst>
          </p:cNvPr>
          <p:cNvSpPr txBox="1"/>
          <p:nvPr/>
        </p:nvSpPr>
        <p:spPr>
          <a:xfrm>
            <a:off x="2331720" y="1975104"/>
            <a:ext cx="1874519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What is happening?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AA8CF9C-3F79-738B-CF4E-01C57267B33C}"/>
              </a:ext>
            </a:extLst>
          </p:cNvPr>
          <p:cNvSpPr/>
          <p:nvPr/>
        </p:nvSpPr>
        <p:spPr>
          <a:xfrm>
            <a:off x="914400" y="2752344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ORIENT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7011CA-8233-1DE2-5360-C6EA8E2845AD}"/>
              </a:ext>
            </a:extLst>
          </p:cNvPr>
          <p:cNvSpPr txBox="1"/>
          <p:nvPr/>
        </p:nvSpPr>
        <p:spPr>
          <a:xfrm>
            <a:off x="2331720" y="2734056"/>
            <a:ext cx="1874519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What does it mean here?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E04D8E3-9D69-9963-8846-4768A21650C9}"/>
              </a:ext>
            </a:extLst>
          </p:cNvPr>
          <p:cNvSpPr/>
          <p:nvPr/>
        </p:nvSpPr>
        <p:spPr>
          <a:xfrm>
            <a:off x="914400" y="3511296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DECIDE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8D408E-FA5A-7348-C754-80FB680B015F}"/>
              </a:ext>
            </a:extLst>
          </p:cNvPr>
          <p:cNvSpPr/>
          <p:nvPr/>
        </p:nvSpPr>
        <p:spPr>
          <a:xfrm>
            <a:off x="914400" y="4270248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ACT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9CB0191-EC04-4B3E-42A6-56CE44BDDC1D}"/>
              </a:ext>
            </a:extLst>
          </p:cNvPr>
          <p:cNvSpPr/>
          <p:nvPr/>
        </p:nvSpPr>
        <p:spPr>
          <a:xfrm>
            <a:off x="914400" y="5120640"/>
            <a:ext cx="3337560" cy="502920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rgbClr val="F4F4EE"/>
                </a:solidFill>
                <a:latin typeface="Aptos"/>
              </a:defRPr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OBSERVE • ORIENT • DECIDE • ACT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93344A-1B8A-AC76-F290-AB2BF078E4E2}"/>
              </a:ext>
            </a:extLst>
          </p:cNvPr>
          <p:cNvSpPr txBox="1"/>
          <p:nvPr/>
        </p:nvSpPr>
        <p:spPr>
          <a:xfrm>
            <a:off x="658368" y="6199632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C7B891"/>
                </a:solidFill>
                <a:latin typeface="Aptos"/>
              </a:defRPr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C7B89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Safety is a continuous cycle of observation — not a one-time checklist.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C1FEA4-D565-68EA-5511-E7468BF57E1F}"/>
              </a:ext>
            </a:extLst>
          </p:cNvPr>
          <p:cNvSpPr txBox="1"/>
          <p:nvPr/>
        </p:nvSpPr>
        <p:spPr>
          <a:xfrm>
            <a:off x="658368" y="6537960"/>
            <a:ext cx="10789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9BA097"/>
                </a:solidFill>
                <a:latin typeface="Aptos"/>
              </a:defRPr>
            </a:pPr>
            <a:r>
              <a:rPr kumimoji="0" sz="700" b="0" i="0" u="none" strike="noStrike" kern="1200" cap="none" spc="0" normalizeH="0" baseline="0" noProof="0">
                <a:ln>
                  <a:noFill/>
                </a:ln>
                <a:solidFill>
                  <a:srgbClr val="9BA09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TACTICAL AWARENESS  •  THE REALTOR® SAFETY PLAYBOOK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C551A4-9DC2-07C2-EDCF-18A45439C865}"/>
              </a:ext>
            </a:extLst>
          </p:cNvPr>
          <p:cNvSpPr txBox="1"/>
          <p:nvPr/>
        </p:nvSpPr>
        <p:spPr>
          <a:xfrm>
            <a:off x="2331720" y="3493008"/>
            <a:ext cx="1874519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What is my safest option?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E99F05-4A9E-4561-144B-3FB9A7A87390}"/>
              </a:ext>
            </a:extLst>
          </p:cNvPr>
          <p:cNvSpPr txBox="1"/>
          <p:nvPr/>
        </p:nvSpPr>
        <p:spPr>
          <a:xfrm>
            <a:off x="5608049" y="3352717"/>
            <a:ext cx="6165855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48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Move — then reassess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6556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OBSERVE • ORIENT • DECIDE • ACT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dirty="0"/>
              <a:t>OODA Loop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120640" y="1417319"/>
            <a:ext cx="192024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OBSERVE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89519" y="3108960"/>
            <a:ext cx="192024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ORIENT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120640" y="4754880"/>
            <a:ext cx="192024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DECIDE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51760" y="3108960"/>
            <a:ext cx="1920240" cy="640080"/>
          </a:xfrm>
          <a:prstGeom prst="roundRect">
            <a:avLst/>
          </a:prstGeom>
          <a:solidFill>
            <a:srgbClr val="C7B891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ACT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7040880" y="2057400"/>
            <a:ext cx="731520" cy="868680"/>
          </a:xfrm>
          <a:prstGeom prst="line">
            <a:avLst/>
          </a:prstGeom>
          <a:ln w="31750">
            <a:solidFill>
              <a:srgbClr val="E0D5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 flipH="1">
            <a:off x="7040880" y="3931920"/>
            <a:ext cx="731520" cy="777240"/>
          </a:xfrm>
          <a:prstGeom prst="line">
            <a:avLst/>
          </a:prstGeom>
          <a:ln w="31750">
            <a:solidFill>
              <a:srgbClr val="E0D5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 flipH="1" flipV="1">
            <a:off x="4389120" y="3931920"/>
            <a:ext cx="731520" cy="777240"/>
          </a:xfrm>
          <a:prstGeom prst="line">
            <a:avLst/>
          </a:prstGeom>
          <a:ln w="31750">
            <a:solidFill>
              <a:srgbClr val="E0D5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 flipV="1">
            <a:off x="4389120" y="2057400"/>
            <a:ext cx="731520" cy="868680"/>
          </a:xfrm>
          <a:prstGeom prst="line">
            <a:avLst/>
          </a:prstGeom>
          <a:ln w="31750">
            <a:solidFill>
              <a:srgbClr val="E0D5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3291840" y="5806440"/>
            <a:ext cx="5577840" cy="502920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Continuous cycle — not a one-time checklist.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C4C66-3A95-4563-C298-2ECCFDFF7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8BDA44-54CC-7042-CC81-447DAAABD804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8E972E-FC1B-57C3-0D9B-91AA332D8B7F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C3FF3C-884C-C331-2D7B-3448401D1DE2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93016B-A6F9-C017-1C6C-321DECDE7D0F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AD7B49-9778-E448-EB92-B26C5E21A825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E66A55-F546-953E-91D5-09F55AFDDE82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OBSERVE • ORIENT • DECIDE • 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CDE5AD-C921-67E4-567A-B488C9B728B7}"/>
              </a:ext>
            </a:extLst>
          </p:cNvPr>
          <p:cNvSpPr txBox="1"/>
          <p:nvPr/>
        </p:nvSpPr>
        <p:spPr>
          <a:xfrm>
            <a:off x="640080" y="68580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dirty="0"/>
              <a:t>OODA Loop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F503C6-6C25-AAFE-698E-0695E96672EF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89621D-3054-04D4-6D4E-2A79C6AE37ED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06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F72A6C0-434B-6CC7-1F78-EC982C0545DB}"/>
              </a:ext>
            </a:extLst>
          </p:cNvPr>
          <p:cNvSpPr/>
          <p:nvPr/>
        </p:nvSpPr>
        <p:spPr>
          <a:xfrm>
            <a:off x="4149867" y="865129"/>
            <a:ext cx="3861786" cy="1287262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rPr sz="2800" dirty="0"/>
              <a:t>OBSERVE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0188360A-4143-CBD1-9254-6AA5502BE826}"/>
              </a:ext>
            </a:extLst>
          </p:cNvPr>
          <p:cNvSpPr/>
          <p:nvPr/>
        </p:nvSpPr>
        <p:spPr>
          <a:xfrm>
            <a:off x="3291840" y="5806440"/>
            <a:ext cx="5577840" cy="502920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Continuous cycle — not a one-time checklist.</a:t>
            </a:r>
          </a:p>
        </p:txBody>
      </p:sp>
      <p:sp>
        <p:nvSpPr>
          <p:cNvPr id="21" name="Rounded Rectangle 11">
            <a:extLst>
              <a:ext uri="{FF2B5EF4-FFF2-40B4-BE49-F238E27FC236}">
                <a16:creationId xmlns:a16="http://schemas.microsoft.com/office/drawing/2014/main" id="{9412D5F2-CAD7-2F19-3073-6B9685CAA786}"/>
              </a:ext>
            </a:extLst>
          </p:cNvPr>
          <p:cNvSpPr/>
          <p:nvPr/>
        </p:nvSpPr>
        <p:spPr>
          <a:xfrm>
            <a:off x="3844232" y="2503359"/>
            <a:ext cx="4503229" cy="2939418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rPr lang="en-US" sz="2800" b="1" dirty="0"/>
              <a:t>Gather fresh data from your surroundings and the current situation.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3407366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56D9E-974B-9C82-EB13-CEA70F6A4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1F719A-442F-EA31-AC6F-B3F787B0EBB0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33A150-C381-76AA-29CA-71C82AE1878E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6C8B3B-F45D-5F95-AFE6-E701E9B9C7E1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17B3B7-47BA-3E88-CC25-B75B78205532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29087E-8955-ABE8-230E-E9E2525E4201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DC03E3-A886-A0D4-4968-AAFDB3D084F9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OBSERVE • ORIENT • DECIDE • 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B8442F-CB84-498A-A3DD-18B5C50E9E64}"/>
              </a:ext>
            </a:extLst>
          </p:cNvPr>
          <p:cNvSpPr txBox="1"/>
          <p:nvPr/>
        </p:nvSpPr>
        <p:spPr>
          <a:xfrm>
            <a:off x="640080" y="68580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dirty="0"/>
              <a:t>OODA Loop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3A60E3-ADF9-8864-C4E7-4DA8E2CDF2FC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2D0776-A2C3-FF53-E6EC-6A2806E15BC4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06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FD033D1-BE50-BF12-2959-9791BC20E7FF}"/>
              </a:ext>
            </a:extLst>
          </p:cNvPr>
          <p:cNvSpPr/>
          <p:nvPr/>
        </p:nvSpPr>
        <p:spPr>
          <a:xfrm>
            <a:off x="8869680" y="2967228"/>
            <a:ext cx="2967424" cy="100584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rPr sz="2800" dirty="0"/>
              <a:t>ORIENT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9379AD8-9B2D-94B1-9652-68E049A4EB0D}"/>
              </a:ext>
            </a:extLst>
          </p:cNvPr>
          <p:cNvSpPr/>
          <p:nvPr/>
        </p:nvSpPr>
        <p:spPr>
          <a:xfrm>
            <a:off x="3291840" y="5806440"/>
            <a:ext cx="5577840" cy="502920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Continuous cycle — not a one-time checklist.</a:t>
            </a:r>
          </a:p>
        </p:txBody>
      </p:sp>
      <p:sp>
        <p:nvSpPr>
          <p:cNvPr id="21" name="Rounded Rectangle 11">
            <a:extLst>
              <a:ext uri="{FF2B5EF4-FFF2-40B4-BE49-F238E27FC236}">
                <a16:creationId xmlns:a16="http://schemas.microsoft.com/office/drawing/2014/main" id="{C81A0D5B-86A5-090D-1F2B-577E5B361763}"/>
              </a:ext>
            </a:extLst>
          </p:cNvPr>
          <p:cNvSpPr/>
          <p:nvPr/>
        </p:nvSpPr>
        <p:spPr>
          <a:xfrm>
            <a:off x="3860944" y="2001614"/>
            <a:ext cx="4470112" cy="3302828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rPr lang="en-US" sz="2800" b="1" dirty="0"/>
              <a:t> Review the data using your background, culture, and past experiences to make sense of it.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4197782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5467F-6AA4-4E78-4A1A-99D1CD14E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A41822-315F-E5D6-20A2-76DBD5BAAA30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61A7A0-F6BD-6C8F-7575-A48A907D392A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F15D73-2CBE-5575-B900-6867A0691DC8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76098D-4BE8-D295-4693-E24EABA8B62A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41F7D4-17C3-F185-A84C-B378BA57F844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F3A661-23C3-99E7-C432-5EB41D89230E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OBSERVE • ORIENT • DECIDE • 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2127B6-752F-68D2-244C-BE03FEBCA605}"/>
              </a:ext>
            </a:extLst>
          </p:cNvPr>
          <p:cNvSpPr txBox="1"/>
          <p:nvPr/>
        </p:nvSpPr>
        <p:spPr>
          <a:xfrm>
            <a:off x="640080" y="68580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dirty="0"/>
              <a:t>OODA Loop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240BE5-FBFA-18B0-3393-75D5B3B85A32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8DECE5-72A6-8C08-4341-5A4A2FB694C6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06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C852868-0029-56CE-BD34-FF8C91249E93}"/>
              </a:ext>
            </a:extLst>
          </p:cNvPr>
          <p:cNvSpPr/>
          <p:nvPr/>
        </p:nvSpPr>
        <p:spPr>
          <a:xfrm>
            <a:off x="3981912" y="4325622"/>
            <a:ext cx="4448600" cy="1100831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rPr sz="2800" dirty="0"/>
              <a:t>DECIDE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F29CCD0-449F-DFC6-9A93-643234FD90A2}"/>
              </a:ext>
            </a:extLst>
          </p:cNvPr>
          <p:cNvSpPr/>
          <p:nvPr/>
        </p:nvSpPr>
        <p:spPr>
          <a:xfrm>
            <a:off x="3291840" y="5806440"/>
            <a:ext cx="5577840" cy="502920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Continuous cycle — not a one-time checklist.</a:t>
            </a:r>
          </a:p>
        </p:txBody>
      </p:sp>
      <p:sp>
        <p:nvSpPr>
          <p:cNvPr id="21" name="Rounded Rectangle 11">
            <a:extLst>
              <a:ext uri="{FF2B5EF4-FFF2-40B4-BE49-F238E27FC236}">
                <a16:creationId xmlns:a16="http://schemas.microsoft.com/office/drawing/2014/main" id="{1E444AD0-A04E-A18F-3D4B-F8822FB8FF06}"/>
              </a:ext>
            </a:extLst>
          </p:cNvPr>
          <p:cNvSpPr/>
          <p:nvPr/>
        </p:nvSpPr>
        <p:spPr>
          <a:xfrm>
            <a:off x="3915607" y="937260"/>
            <a:ext cx="4581210" cy="3008376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rPr lang="en-US" sz="2800" b="1" dirty="0"/>
              <a:t>Pick the best plan or choice based on your orientation.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1411005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C3A4B-D0FC-0E76-9042-C8D96B325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80E0E9-7A4C-5C27-B2D0-476D655D40BB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13D2C9-0488-1103-613D-16C7C82EFD4D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29A218-5700-9D51-361F-1C68D1C0D24D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F57A93-7623-39FC-180B-B70098553E4D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549D2A-5EEB-CDE5-B177-943D21692160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42B5F5-62B6-791F-B141-BFB4F1EAC9DF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OBSERVE • ORIENT • DECIDE • 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DB0FBB-A07E-31B5-BA7C-D8EC50CCAED9}"/>
              </a:ext>
            </a:extLst>
          </p:cNvPr>
          <p:cNvSpPr txBox="1"/>
          <p:nvPr/>
        </p:nvSpPr>
        <p:spPr>
          <a:xfrm>
            <a:off x="640080" y="68580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dirty="0"/>
              <a:t>OODA Loop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BE2BCA-EA2D-3B2B-932D-5ABAE413C40F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6DFFCD-9A8A-BE47-EB1A-2B912A05BD44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06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C15CF2AE-08A9-5A27-5119-A2BB2710660E}"/>
              </a:ext>
            </a:extLst>
          </p:cNvPr>
          <p:cNvSpPr/>
          <p:nvPr/>
        </p:nvSpPr>
        <p:spPr>
          <a:xfrm>
            <a:off x="502920" y="2747151"/>
            <a:ext cx="2996880" cy="1116811"/>
          </a:xfrm>
          <a:prstGeom prst="roundRect">
            <a:avLst/>
          </a:prstGeom>
          <a:solidFill>
            <a:srgbClr val="C7B891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rPr sz="2800" dirty="0"/>
              <a:t>ACT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104141D-7445-1468-3C8C-E18C97A3E82F}"/>
              </a:ext>
            </a:extLst>
          </p:cNvPr>
          <p:cNvSpPr/>
          <p:nvPr/>
        </p:nvSpPr>
        <p:spPr>
          <a:xfrm>
            <a:off x="3291840" y="5806440"/>
            <a:ext cx="5577840" cy="502920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Continuous cycle — not a one-time checklist.</a:t>
            </a:r>
          </a:p>
        </p:txBody>
      </p:sp>
      <p:sp>
        <p:nvSpPr>
          <p:cNvPr id="21" name="Rounded Rectangle 11">
            <a:extLst>
              <a:ext uri="{FF2B5EF4-FFF2-40B4-BE49-F238E27FC236}">
                <a16:creationId xmlns:a16="http://schemas.microsoft.com/office/drawing/2014/main" id="{AECF36B0-046E-8F9A-FBD0-6A22AE16667F}"/>
              </a:ext>
            </a:extLst>
          </p:cNvPr>
          <p:cNvSpPr/>
          <p:nvPr/>
        </p:nvSpPr>
        <p:spPr>
          <a:xfrm>
            <a:off x="3851799" y="1581912"/>
            <a:ext cx="4689482" cy="3669002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rPr lang="en-US" sz="2800" b="1" dirty="0"/>
              <a:t> Carry out your choice and see what results happen.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2803839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17708-7C0A-258A-B771-56C8D6305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ADC246-C26F-8E49-4FCA-47727E50A9CE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6C4B54-B48D-87E0-7D42-54E01CA3AD73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93ACF8-36A0-379C-695B-3D4207CCB85B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E7427D-3545-E6CF-1940-F85D3AA8B5DD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06F6D1-77F5-B138-8A64-0BF80D4D2828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D1F4F7-3494-055D-0221-674D46988A8A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OBSERVE • ORIENT • DECIDE • 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2CE300-9D0E-9F18-326A-32B9B3DF018D}"/>
              </a:ext>
            </a:extLst>
          </p:cNvPr>
          <p:cNvSpPr txBox="1"/>
          <p:nvPr/>
        </p:nvSpPr>
        <p:spPr>
          <a:xfrm>
            <a:off x="640080" y="68580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dirty="0"/>
              <a:t>OODA Loop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C1096C-03A9-90B5-0EAB-521C884FA0AF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0FEB4E-3580-F6A1-3CFA-6A3B914D23DC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06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7F09379-410F-CF29-0A3D-9C4B9E70C9DB}"/>
              </a:ext>
            </a:extLst>
          </p:cNvPr>
          <p:cNvSpPr/>
          <p:nvPr/>
        </p:nvSpPr>
        <p:spPr>
          <a:xfrm>
            <a:off x="5074920" y="1116710"/>
            <a:ext cx="192024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rPr dirty="0"/>
              <a:t>OBSERVE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DDD3F85-C4FB-D136-2E45-7E2EFDD31F3F}"/>
              </a:ext>
            </a:extLst>
          </p:cNvPr>
          <p:cNvSpPr/>
          <p:nvPr/>
        </p:nvSpPr>
        <p:spPr>
          <a:xfrm>
            <a:off x="8259774" y="3047237"/>
            <a:ext cx="192024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ORIENT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8EFE912-D03A-8D3A-7506-2BF9A851F3C6}"/>
              </a:ext>
            </a:extLst>
          </p:cNvPr>
          <p:cNvSpPr/>
          <p:nvPr/>
        </p:nvSpPr>
        <p:spPr>
          <a:xfrm>
            <a:off x="5074920" y="5010912"/>
            <a:ext cx="192024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DECIDE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13E36D6-47BA-D038-E65E-46EDB5749F6E}"/>
              </a:ext>
            </a:extLst>
          </p:cNvPr>
          <p:cNvSpPr/>
          <p:nvPr/>
        </p:nvSpPr>
        <p:spPr>
          <a:xfrm>
            <a:off x="2080260" y="3108959"/>
            <a:ext cx="1920240" cy="640080"/>
          </a:xfrm>
          <a:prstGeom prst="roundRect">
            <a:avLst/>
          </a:prstGeom>
          <a:solidFill>
            <a:srgbClr val="C7B891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rPr dirty="0"/>
              <a:t>ACT</a:t>
            </a:r>
          </a:p>
        </p:txBody>
      </p:sp>
      <p:cxnSp>
        <p:nvCxnSpPr>
          <p:cNvPr id="15" name="Connector 14">
            <a:extLst>
              <a:ext uri="{FF2B5EF4-FFF2-40B4-BE49-F238E27FC236}">
                <a16:creationId xmlns:a16="http://schemas.microsoft.com/office/drawing/2014/main" id="{CC810B89-BDA6-05FB-EF33-28DBD78761E5}"/>
              </a:ext>
            </a:extLst>
          </p:cNvPr>
          <p:cNvCxnSpPr/>
          <p:nvPr/>
        </p:nvCxnSpPr>
        <p:spPr>
          <a:xfrm>
            <a:off x="7894014" y="1776384"/>
            <a:ext cx="731520" cy="868680"/>
          </a:xfrm>
          <a:prstGeom prst="line">
            <a:avLst/>
          </a:prstGeom>
          <a:ln w="31750">
            <a:solidFill>
              <a:srgbClr val="E0D5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>
            <a:extLst>
              <a:ext uri="{FF2B5EF4-FFF2-40B4-BE49-F238E27FC236}">
                <a16:creationId xmlns:a16="http://schemas.microsoft.com/office/drawing/2014/main" id="{B0EF6BDF-B3DE-8E8D-0518-04A52D5A8B0C}"/>
              </a:ext>
            </a:extLst>
          </p:cNvPr>
          <p:cNvCxnSpPr>
            <a:cxnSpLocks/>
          </p:cNvCxnSpPr>
          <p:nvPr/>
        </p:nvCxnSpPr>
        <p:spPr>
          <a:xfrm flipH="1">
            <a:off x="7893360" y="4514931"/>
            <a:ext cx="752160" cy="692658"/>
          </a:xfrm>
          <a:prstGeom prst="line">
            <a:avLst/>
          </a:prstGeom>
          <a:ln w="31750">
            <a:solidFill>
              <a:srgbClr val="E0D5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>
            <a:extLst>
              <a:ext uri="{FF2B5EF4-FFF2-40B4-BE49-F238E27FC236}">
                <a16:creationId xmlns:a16="http://schemas.microsoft.com/office/drawing/2014/main" id="{11BA7EC8-061A-95C0-2B78-E61302AF6F4A}"/>
              </a:ext>
            </a:extLst>
          </p:cNvPr>
          <p:cNvCxnSpPr>
            <a:cxnSpLocks/>
          </p:cNvCxnSpPr>
          <p:nvPr/>
        </p:nvCxnSpPr>
        <p:spPr>
          <a:xfrm flipH="1" flipV="1">
            <a:off x="3567793" y="4446596"/>
            <a:ext cx="754967" cy="884356"/>
          </a:xfrm>
          <a:prstGeom prst="line">
            <a:avLst/>
          </a:prstGeom>
          <a:ln w="31750">
            <a:solidFill>
              <a:srgbClr val="E0D5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>
            <a:extLst>
              <a:ext uri="{FF2B5EF4-FFF2-40B4-BE49-F238E27FC236}">
                <a16:creationId xmlns:a16="http://schemas.microsoft.com/office/drawing/2014/main" id="{115DEA22-8CD5-6B1C-5C06-B30156FFDF7D}"/>
              </a:ext>
            </a:extLst>
          </p:cNvPr>
          <p:cNvCxnSpPr>
            <a:cxnSpLocks/>
          </p:cNvCxnSpPr>
          <p:nvPr/>
        </p:nvCxnSpPr>
        <p:spPr>
          <a:xfrm flipV="1">
            <a:off x="3567793" y="1787570"/>
            <a:ext cx="821327" cy="727030"/>
          </a:xfrm>
          <a:prstGeom prst="line">
            <a:avLst/>
          </a:prstGeom>
          <a:ln w="31750">
            <a:solidFill>
              <a:srgbClr val="E0D5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11">
            <a:extLst>
              <a:ext uri="{FF2B5EF4-FFF2-40B4-BE49-F238E27FC236}">
                <a16:creationId xmlns:a16="http://schemas.microsoft.com/office/drawing/2014/main" id="{40D82931-82EE-F813-23D1-0E3B3DF28B49}"/>
              </a:ext>
            </a:extLst>
          </p:cNvPr>
          <p:cNvSpPr/>
          <p:nvPr/>
        </p:nvSpPr>
        <p:spPr>
          <a:xfrm>
            <a:off x="4198892" y="2173945"/>
            <a:ext cx="3878036" cy="2510109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rPr lang="en-US" sz="2800" b="1" dirty="0"/>
              <a:t>Safety is a continuous cycle of observation</a:t>
            </a:r>
          </a:p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rPr lang="en-US" sz="2800" b="1" dirty="0"/>
              <a:t>rather than a one-time checklist.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135388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CFDFF-17F2-AEF1-87F3-1553F52DC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7A2DA7-178B-1644-E430-6E115440ABB6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1D2B27-1730-8D54-C74C-9BA5E20A9894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A66B04-12F3-B9E3-BF64-7AAF933C9541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B6ADCD-0D02-6D2F-C93A-C3E304F2B4FB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9F4F7D-3E68-7A2E-EC90-2394EB871618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7D325E-5963-4CD7-3616-B2EE61DD1D29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OBSERVE • ORIENT • DECIDE • 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6FC847-80FD-C18F-8AE4-65F58700176D}"/>
              </a:ext>
            </a:extLst>
          </p:cNvPr>
          <p:cNvSpPr txBox="1"/>
          <p:nvPr/>
        </p:nvSpPr>
        <p:spPr>
          <a:xfrm>
            <a:off x="640080" y="68580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t>OODA Loop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9FBDE3-4DC1-FE2C-B3D9-50BE3E191DA9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2E32C8-E6BA-89C4-0444-C7D08120154B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06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7042AD3-5D0D-E57F-E8ED-F616968ADC05}"/>
              </a:ext>
            </a:extLst>
          </p:cNvPr>
          <p:cNvSpPr/>
          <p:nvPr/>
        </p:nvSpPr>
        <p:spPr>
          <a:xfrm>
            <a:off x="3291840" y="5806440"/>
            <a:ext cx="5577840" cy="502920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Continuous cycle — not a one-time checklist.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8A51204-CFD6-1171-6CCD-78A34791D4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40080" y="1581912"/>
            <a:ext cx="7153874" cy="3992859"/>
          </a:xfrm>
          <a:prstGeom prst="rect">
            <a:avLst/>
          </a:prstGeom>
        </p:spPr>
      </p:pic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667E5628-2435-2494-E1AB-F49B4D77DB00}"/>
              </a:ext>
            </a:extLst>
          </p:cNvPr>
          <p:cNvSpPr/>
          <p:nvPr/>
        </p:nvSpPr>
        <p:spPr>
          <a:xfrm>
            <a:off x="8690392" y="941832"/>
            <a:ext cx="192024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OBSERVE</a:t>
            </a:r>
          </a:p>
        </p:txBody>
      </p:sp>
      <p:sp>
        <p:nvSpPr>
          <p:cNvPr id="25" name="Rounded Rectangle 11">
            <a:extLst>
              <a:ext uri="{FF2B5EF4-FFF2-40B4-BE49-F238E27FC236}">
                <a16:creationId xmlns:a16="http://schemas.microsoft.com/office/drawing/2014/main" id="{8BE9CAF9-D254-57E1-29F0-79C1EF239A01}"/>
              </a:ext>
            </a:extLst>
          </p:cNvPr>
          <p:cNvSpPr/>
          <p:nvPr/>
        </p:nvSpPr>
        <p:spPr>
          <a:xfrm>
            <a:off x="8690392" y="2238322"/>
            <a:ext cx="192024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ORIENT</a:t>
            </a:r>
          </a:p>
        </p:txBody>
      </p:sp>
      <p:sp>
        <p:nvSpPr>
          <p:cNvPr id="27" name="Rounded Rectangle 12">
            <a:extLst>
              <a:ext uri="{FF2B5EF4-FFF2-40B4-BE49-F238E27FC236}">
                <a16:creationId xmlns:a16="http://schemas.microsoft.com/office/drawing/2014/main" id="{56EB108F-A999-8991-1A8F-F7ADE8C75098}"/>
              </a:ext>
            </a:extLst>
          </p:cNvPr>
          <p:cNvSpPr/>
          <p:nvPr/>
        </p:nvSpPr>
        <p:spPr>
          <a:xfrm>
            <a:off x="8690392" y="4791130"/>
            <a:ext cx="192024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DECIDE</a:t>
            </a:r>
          </a:p>
        </p:txBody>
      </p:sp>
      <p:sp>
        <p:nvSpPr>
          <p:cNvPr id="29" name="Rounded Rectangle 13">
            <a:extLst>
              <a:ext uri="{FF2B5EF4-FFF2-40B4-BE49-F238E27FC236}">
                <a16:creationId xmlns:a16="http://schemas.microsoft.com/office/drawing/2014/main" id="{EFA45146-4424-F270-CA44-4E2BA7D5FFB9}"/>
              </a:ext>
            </a:extLst>
          </p:cNvPr>
          <p:cNvSpPr/>
          <p:nvPr/>
        </p:nvSpPr>
        <p:spPr>
          <a:xfrm>
            <a:off x="8690392" y="3555058"/>
            <a:ext cx="1920240" cy="640080"/>
          </a:xfrm>
          <a:prstGeom prst="roundRect">
            <a:avLst/>
          </a:prstGeom>
          <a:solidFill>
            <a:srgbClr val="C7B891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ACT</a:t>
            </a:r>
          </a:p>
        </p:txBody>
      </p:sp>
    </p:spTree>
    <p:extLst>
      <p:ext uri="{BB962C8B-B14F-4D97-AF65-F5344CB8AC3E}">
        <p14:creationId xmlns:p14="http://schemas.microsoft.com/office/powerpoint/2010/main" val="3858680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COURSE OBJECTIVE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78988"/>
            <a:ext cx="27318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Mission Brief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1828800"/>
            <a:ext cx="10332720" cy="91440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4F4EE"/>
                </a:solidFill>
                <a:latin typeface="Aptos"/>
              </a:defRPr>
            </a:pPr>
            <a:r>
              <a:rPr sz="3200" dirty="0"/>
              <a:t>Your best asset isn't your listing — it's your life.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593" y="3063240"/>
            <a:ext cx="11722606" cy="2200602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Recognize warning signs before they escalate.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Use situational awareness during showings and open houses.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Create repeatable safety protocols for yourself, your office, and your clients.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Leave with a personalized 24-hour safety action plan.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F373C-A6DD-24EF-05E3-DC268B4F7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16AA40-D61B-2C94-6520-00E7BE88BFAD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CE1123-7F1B-3510-BBE4-0084AEDBCC97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18C8B5-C514-3C36-ED4D-C3F37AB29D4C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A40F7F-3F06-D6F5-8DDF-3158D00D377F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ED6762-07E0-8EC0-5D93-FA6132586B96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920072-B097-9674-0C37-27B8891B7EF6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OBSERVE • ORIENT • DECIDE • 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01AF46-A08C-9B24-EC5D-4EEA020F3C54}"/>
              </a:ext>
            </a:extLst>
          </p:cNvPr>
          <p:cNvSpPr txBox="1"/>
          <p:nvPr/>
        </p:nvSpPr>
        <p:spPr>
          <a:xfrm>
            <a:off x="640080" y="68580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t>OODA Loop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813742-19D7-96CB-0140-A8357F11DF7A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C81123-A0BF-34B1-D3C1-97D4465A53FF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06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9BE7F81-F4D6-33A3-F16C-758E212631FB}"/>
              </a:ext>
            </a:extLst>
          </p:cNvPr>
          <p:cNvSpPr/>
          <p:nvPr/>
        </p:nvSpPr>
        <p:spPr>
          <a:xfrm>
            <a:off x="3291840" y="5806440"/>
            <a:ext cx="5577840" cy="502920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Continuous cycle — not a one-time checklist.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6682052-CE3A-7203-6EFF-01E314B044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47780" y="0"/>
            <a:ext cx="12389647" cy="69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9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00:15–00:38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655705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The "Intel" Phase: Pre-Screening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79" y="1783080"/>
            <a:ext cx="7222127" cy="4052391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Safety begins before you arrive at the property.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Verify identity and contact information.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Notice inconsistencies, pressure, and attempts to isolate you.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Use an Office First rule for unknown prospects whenever practical.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Create a record of who you are meeting and where.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907483" y="1630126"/>
            <a:ext cx="4171950" cy="1707434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ANONYMITY + ISOLATION</a:t>
            </a:r>
            <a:br>
              <a:rPr sz="3000" dirty="0"/>
            </a:br>
            <a:r>
              <a:rPr sz="3000" dirty="0"/>
              <a:t>= INCREASED RISK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07483" y="3688773"/>
            <a:ext cx="4171950" cy="1776845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VERIFY • DOCUMENT • SHARE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INTEL CHECKLIST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507151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Initial Contact: Red Flags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79" y="1783080"/>
            <a:ext cx="8043977" cy="4180632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Refuses reasonable identifying information.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Insists on meeting alone at a vacant or isolated property.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Becomes angry about normal safety procedures.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Asks whether you will be alone.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Changes details or provides inconsistent information.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Pressures you to abandon your normal process.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572500" y="1132032"/>
            <a:ext cx="2948940" cy="1591056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ONE ODD DETAIL ≠ DANGER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421831" y="3163824"/>
            <a:ext cx="3241963" cy="2688336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LOOK FOR PATTERNS,</a:t>
            </a:r>
            <a:br>
              <a:rPr sz="3000" dirty="0"/>
            </a:br>
            <a:r>
              <a:rPr sz="3000" dirty="0"/>
              <a:t>ESCALATION &amp; ISOLATION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rPr dirty="0"/>
              <a:t>FILE A “FLIGHT PLAN”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54411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Command Center Protocol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1783080"/>
            <a:ext cx="1024128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100" b="1">
                <a:solidFill>
                  <a:srgbClr val="F4F4EE"/>
                </a:solidFill>
                <a:latin typeface="Aptos"/>
              </a:defRPr>
            </a:pPr>
            <a:r>
              <a:t>Someone should always know…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97280" y="2697480"/>
            <a:ext cx="1371600" cy="53035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t>WHO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651760" y="2697480"/>
            <a:ext cx="8138160" cy="53035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Who you are meeting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97280" y="3355848"/>
            <a:ext cx="1371600" cy="53035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dirty="0"/>
              <a:t>WHERE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51760" y="3355848"/>
            <a:ext cx="8138160" cy="53035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Where you are going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97280" y="4014215"/>
            <a:ext cx="1371600" cy="53035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t>WHEN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651760" y="4014215"/>
            <a:ext cx="8138160" cy="53035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Arrival and expected finish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097280" y="4672583"/>
            <a:ext cx="1371600" cy="53035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t>NEXT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651760" y="4672583"/>
            <a:ext cx="8138160" cy="53035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Where you go afterward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97280" y="5330951"/>
            <a:ext cx="1371600" cy="53035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t>TRIGGER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651760" y="5330951"/>
            <a:ext cx="8138160" cy="53035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When to act if you miss check-in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517E8-8F94-D5D3-F983-537E83CBF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6A0B79-AAAA-83F6-A309-774C7CD71111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7C4B09-4B32-BB7B-61E9-BC2A7E7BFFD6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CC3531-163C-561E-0CC9-2A12CED6E85B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2F6D0F-ABA4-A333-DB0A-41BA2F564483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68F22E-3450-8073-DCC4-EB7FD28EA753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8AE23C-FE7E-7252-0D77-8346CC7BD414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rPr dirty="0"/>
              <a:t>FILE A “FLIGHT PLAN”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C97DA9-987C-57DA-38E9-1DAE24358DEF}"/>
              </a:ext>
            </a:extLst>
          </p:cNvPr>
          <p:cNvSpPr txBox="1"/>
          <p:nvPr/>
        </p:nvSpPr>
        <p:spPr>
          <a:xfrm>
            <a:off x="640080" y="685800"/>
            <a:ext cx="54411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Command Center Protocol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AAE24E-54C9-2617-2998-DF500809C652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809005-3BCF-658A-F17F-8D63B0DF60B2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09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73B7C79-6C06-DC25-1068-CCE0E9A89B20}"/>
              </a:ext>
            </a:extLst>
          </p:cNvPr>
          <p:cNvSpPr/>
          <p:nvPr/>
        </p:nvSpPr>
        <p:spPr>
          <a:xfrm>
            <a:off x="914400" y="1783080"/>
            <a:ext cx="1024128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1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Someone should always know…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F7FE307-4050-0BA8-2CC0-49708FCE770F}"/>
              </a:ext>
            </a:extLst>
          </p:cNvPr>
          <p:cNvSpPr/>
          <p:nvPr/>
        </p:nvSpPr>
        <p:spPr>
          <a:xfrm>
            <a:off x="4988378" y="3235529"/>
            <a:ext cx="2184763" cy="53035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WHO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5C067EC-91C0-238C-2353-1231A048D9A2}"/>
              </a:ext>
            </a:extLst>
          </p:cNvPr>
          <p:cNvSpPr/>
          <p:nvPr/>
        </p:nvSpPr>
        <p:spPr>
          <a:xfrm>
            <a:off x="2308860" y="4578251"/>
            <a:ext cx="8138160" cy="53035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Who you are meeting</a:t>
            </a:r>
          </a:p>
        </p:txBody>
      </p:sp>
    </p:spTree>
    <p:extLst>
      <p:ext uri="{BB962C8B-B14F-4D97-AF65-F5344CB8AC3E}">
        <p14:creationId xmlns:p14="http://schemas.microsoft.com/office/powerpoint/2010/main" val="3990733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8B7AD-5D8F-CB62-2958-EAE06DF61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C94A2F-8350-9998-C383-E1377251CBA3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8265A4-914C-14BC-2E0F-65CF7A0F0F47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CC9587-8174-32A0-76E6-D50BB42A32E7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852F4A-3027-2104-D2BC-767E4C8FA095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F883DE-1DA7-6D89-F71F-044AA6128BD5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38DD99-F4E3-FC32-455D-D9B87E8F25D9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rPr dirty="0"/>
              <a:t>FILE A “FLIGHT PLAN”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3415E5-CCE3-0E37-A48B-E9E283DD66AE}"/>
              </a:ext>
            </a:extLst>
          </p:cNvPr>
          <p:cNvSpPr txBox="1"/>
          <p:nvPr/>
        </p:nvSpPr>
        <p:spPr>
          <a:xfrm>
            <a:off x="640080" y="685800"/>
            <a:ext cx="54411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Command Center Protocol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4FCC15-F9A1-5966-3EDE-74239DA8E693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CB1EF4-6FEA-BCDE-2DA6-CCBA14987DAD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09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A99E243-2557-A911-0571-499B628A7771}"/>
              </a:ext>
            </a:extLst>
          </p:cNvPr>
          <p:cNvSpPr/>
          <p:nvPr/>
        </p:nvSpPr>
        <p:spPr>
          <a:xfrm>
            <a:off x="914400" y="1783080"/>
            <a:ext cx="1024128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1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Someone should always know…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45E1539-132B-1FEA-4D85-FF010E1A1770}"/>
              </a:ext>
            </a:extLst>
          </p:cNvPr>
          <p:cNvSpPr/>
          <p:nvPr/>
        </p:nvSpPr>
        <p:spPr>
          <a:xfrm>
            <a:off x="4769575" y="3166273"/>
            <a:ext cx="2496639" cy="836349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WHERE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BDA66BD-37DF-1147-9B95-6880B7F80907}"/>
              </a:ext>
            </a:extLst>
          </p:cNvPr>
          <p:cNvSpPr/>
          <p:nvPr/>
        </p:nvSpPr>
        <p:spPr>
          <a:xfrm>
            <a:off x="2026767" y="4745736"/>
            <a:ext cx="8138160" cy="53035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Where you are going</a:t>
            </a:r>
          </a:p>
        </p:txBody>
      </p:sp>
    </p:spTree>
    <p:extLst>
      <p:ext uri="{BB962C8B-B14F-4D97-AF65-F5344CB8AC3E}">
        <p14:creationId xmlns:p14="http://schemas.microsoft.com/office/powerpoint/2010/main" val="2849192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79D81-5C2F-A2CF-DE24-14647F53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89FECD-542F-D271-606F-C8D5C04A3FEA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82DAFD-B296-AD12-CE39-C2FE44C62EA8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6294AC-C624-0E7A-287A-38D1B502F2B3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1C1B67-0534-36D3-8DBD-E304E3EE5050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483A52-22EE-0047-1E89-E8EC808FFA7E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20E559-B2D3-F9CB-98C8-8503D7DC6E53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rPr dirty="0"/>
              <a:t>FILE A “FLIGHT PLAN”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98D80A-7D1D-0264-6D65-8879F1E76C74}"/>
              </a:ext>
            </a:extLst>
          </p:cNvPr>
          <p:cNvSpPr txBox="1"/>
          <p:nvPr/>
        </p:nvSpPr>
        <p:spPr>
          <a:xfrm>
            <a:off x="640080" y="685800"/>
            <a:ext cx="54411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Command Center Protocol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A41112-58B8-FDC8-0209-F2296A7CE8D0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512749-2A97-6296-72E7-5DA0D6346F15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09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A6AFF03-5B9A-2C71-9ECE-BC093D1D42A4}"/>
              </a:ext>
            </a:extLst>
          </p:cNvPr>
          <p:cNvSpPr/>
          <p:nvPr/>
        </p:nvSpPr>
        <p:spPr>
          <a:xfrm>
            <a:off x="914400" y="1783080"/>
            <a:ext cx="1024128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1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Someone should always know…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BAA5332-4433-AA56-297F-BBD4C2A4C1B7}"/>
              </a:ext>
            </a:extLst>
          </p:cNvPr>
          <p:cNvSpPr/>
          <p:nvPr/>
        </p:nvSpPr>
        <p:spPr>
          <a:xfrm>
            <a:off x="4661773" y="3250923"/>
            <a:ext cx="2452160" cy="79842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WHEN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411743F-96EC-FCFA-40B1-88D263376401}"/>
              </a:ext>
            </a:extLst>
          </p:cNvPr>
          <p:cNvSpPr/>
          <p:nvPr/>
        </p:nvSpPr>
        <p:spPr>
          <a:xfrm>
            <a:off x="1965960" y="4620729"/>
            <a:ext cx="8138160" cy="53035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Arrival and expected finish</a:t>
            </a:r>
          </a:p>
        </p:txBody>
      </p:sp>
    </p:spTree>
    <p:extLst>
      <p:ext uri="{BB962C8B-B14F-4D97-AF65-F5344CB8AC3E}">
        <p14:creationId xmlns:p14="http://schemas.microsoft.com/office/powerpoint/2010/main" val="8420501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81C79-523C-4318-AE1F-4DF867B05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92EFFA-5BC4-5E67-1FBD-565EF8895886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44D1D8-93BE-F039-E9E0-060C5D36C26F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7FA9A9-3962-78DD-AB5E-0A914813F34F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5919BD-E4AE-BBC1-3822-3DE73C4A16F4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B3FF42-0DDD-79A2-5753-5398DF74DE10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93AF71-38C9-6F07-D820-A4D622B5BA6C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rPr dirty="0"/>
              <a:t>FILE A “FLIGHT PLAN”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7F82EF-A9BE-8C97-774E-98797084F1EB}"/>
              </a:ext>
            </a:extLst>
          </p:cNvPr>
          <p:cNvSpPr txBox="1"/>
          <p:nvPr/>
        </p:nvSpPr>
        <p:spPr>
          <a:xfrm>
            <a:off x="640080" y="685800"/>
            <a:ext cx="54411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Command Center Protocol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3DFEE5-6121-8CAA-1D43-7D1445E51897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B85296-14CC-C693-5921-286B67E8169D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09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89C016A-A88F-B9F0-EF8F-7EFBC066FC6D}"/>
              </a:ext>
            </a:extLst>
          </p:cNvPr>
          <p:cNvSpPr/>
          <p:nvPr/>
        </p:nvSpPr>
        <p:spPr>
          <a:xfrm>
            <a:off x="914400" y="1783080"/>
            <a:ext cx="1024128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1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Someone should always know…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2D122EC-CBD4-769A-0771-5A11536C1123}"/>
              </a:ext>
            </a:extLst>
          </p:cNvPr>
          <p:cNvSpPr/>
          <p:nvPr/>
        </p:nvSpPr>
        <p:spPr>
          <a:xfrm>
            <a:off x="5122273" y="3429000"/>
            <a:ext cx="1825534" cy="53035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NEXT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2E7F764-47DD-FBB8-5B32-CA3707F830FE}"/>
              </a:ext>
            </a:extLst>
          </p:cNvPr>
          <p:cNvSpPr/>
          <p:nvPr/>
        </p:nvSpPr>
        <p:spPr>
          <a:xfrm>
            <a:off x="1965960" y="4725161"/>
            <a:ext cx="8138160" cy="53035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Where you go afterward</a:t>
            </a:r>
          </a:p>
        </p:txBody>
      </p:sp>
    </p:spTree>
    <p:extLst>
      <p:ext uri="{BB962C8B-B14F-4D97-AF65-F5344CB8AC3E}">
        <p14:creationId xmlns:p14="http://schemas.microsoft.com/office/powerpoint/2010/main" val="79098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45475-92B9-77B8-700F-ED40FAFFC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FA2E46-6BFD-F827-F814-E6D6AEE8251C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E61987-4223-3BE4-9559-91E53B2FDADC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10105A-43D1-BE89-2E16-12F2DB8F26E1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51D2A2-50B9-6D07-3523-A0EF8C34F8E6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540A12-1B05-FD2E-23FE-21B37D482730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D9EF00-41A2-7960-F330-DEAAA65BD93F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rPr dirty="0"/>
              <a:t>FILE A “FLIGHT PLAN”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2F8F7F-9D78-6F23-A36C-6DE7154DD98E}"/>
              </a:ext>
            </a:extLst>
          </p:cNvPr>
          <p:cNvSpPr txBox="1"/>
          <p:nvPr/>
        </p:nvSpPr>
        <p:spPr>
          <a:xfrm>
            <a:off x="640080" y="685800"/>
            <a:ext cx="54411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Command Center Protocol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DD2792-B597-BECE-34D1-002D683E7FBA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93D185-5397-4FB2-940D-6B21EDA97F49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09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634A304-78E6-4F07-7E4A-5CEA1BCA9CF1}"/>
              </a:ext>
            </a:extLst>
          </p:cNvPr>
          <p:cNvSpPr/>
          <p:nvPr/>
        </p:nvSpPr>
        <p:spPr>
          <a:xfrm>
            <a:off x="914400" y="1783080"/>
            <a:ext cx="10241280" cy="64008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1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Someone should always know…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85A8BF4-68DD-27AA-6819-0DF2C5F2A8DC}"/>
              </a:ext>
            </a:extLst>
          </p:cNvPr>
          <p:cNvSpPr/>
          <p:nvPr/>
        </p:nvSpPr>
        <p:spPr>
          <a:xfrm>
            <a:off x="4663440" y="3370546"/>
            <a:ext cx="2743200" cy="53035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lang="en-US" sz="4800" dirty="0"/>
              <a:t>TRIGGER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AC99A6F-D1EE-DF9E-A72E-39A6D8FF2168}"/>
              </a:ext>
            </a:extLst>
          </p:cNvPr>
          <p:cNvSpPr/>
          <p:nvPr/>
        </p:nvSpPr>
        <p:spPr>
          <a:xfrm>
            <a:off x="1247894" y="4731038"/>
            <a:ext cx="9695906" cy="53035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rPr lang="en-US" sz="4800" dirty="0"/>
              <a:t>When to act if you miss check-in</a:t>
            </a:r>
          </a:p>
        </p:txBody>
      </p:sp>
    </p:spTree>
    <p:extLst>
      <p:ext uri="{BB962C8B-B14F-4D97-AF65-F5344CB8AC3E}">
        <p14:creationId xmlns:p14="http://schemas.microsoft.com/office/powerpoint/2010/main" val="1121719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PREPARATION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492699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000" dirty="0"/>
              <a:t>Technology as Your Wingman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79" y="1828800"/>
            <a:ext cx="7418071" cy="3836948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Enable location sharing with a trusted person or office.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Know your phone's Emergency SOS function.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Use check-in or safety apps consistently.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Keep the phone charged and accessible.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Carry backup power when working long days.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502285" y="1022169"/>
            <a:ext cx="2927715" cy="2806742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1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Can you activate your</a:t>
            </a:r>
            <a:br>
              <a:rPr sz="3000" dirty="0"/>
            </a:br>
            <a:r>
              <a:rPr sz="3000" dirty="0"/>
              <a:t>Emergency SOS</a:t>
            </a:r>
            <a:br>
              <a:rPr sz="3000" dirty="0"/>
            </a:br>
            <a:r>
              <a:rPr sz="3000" dirty="0"/>
              <a:t>WITHOUT looking?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502285" y="4324645"/>
            <a:ext cx="2815863" cy="170876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Practice before you need 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COURSE FLOW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t>90-Minute Operational Timeline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" y="1783080"/>
            <a:ext cx="1920240" cy="62179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00:00–00:15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880360" y="1783080"/>
            <a:ext cx="6309360" cy="621792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t>MISSION &amp; MINDSET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326880" y="1783080"/>
            <a:ext cx="1828800" cy="62179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t>15 MIN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" y="2587752"/>
            <a:ext cx="1920240" cy="62179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00:15–00:38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80360" y="2587752"/>
            <a:ext cx="6309360" cy="621792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t>INTEL / PRE-SCREENING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326880" y="2587752"/>
            <a:ext cx="1828800" cy="62179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t>23 MIN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" y="3392424"/>
            <a:ext cx="1920240" cy="62179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00:38–01:08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880360" y="3392424"/>
            <a:ext cx="6309360" cy="621792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t>FIELD OPERATIONS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326880" y="3392424"/>
            <a:ext cx="1828800" cy="62179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t>30 MIN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" y="4197096"/>
            <a:ext cx="1920240" cy="62179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01:08–01:23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880360" y="4197096"/>
            <a:ext cx="6309360" cy="621792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t>DISTRESS PROTOCOL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326880" y="4197096"/>
            <a:ext cx="1828800" cy="62179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t>15 MIN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22960" y="5001768"/>
            <a:ext cx="1920240" cy="621792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4F4EE"/>
                </a:solidFill>
                <a:latin typeface="Aptos"/>
              </a:defRPr>
            </a:pPr>
            <a:r>
              <a:t>01:23–01:30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880360" y="5001768"/>
            <a:ext cx="6309360" cy="621792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t>Q&amp;A / SAFETY PLEDGE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326880" y="5001768"/>
            <a:ext cx="1828800" cy="62179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t>7 MIN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00:38–01:08 • SHOWINGS &amp; OPEN HOUSES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34089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Field Operations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1783505"/>
            <a:ext cx="4976206" cy="73152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4F4EE"/>
                </a:solidFill>
                <a:latin typeface="Aptos"/>
              </a:defRPr>
            </a:pPr>
            <a:r>
              <a:rPr sz="3600" dirty="0"/>
              <a:t>THE 10-SECOND RULE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79" y="2743200"/>
            <a:ext cx="7409907" cy="2913618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Before exiting your vehicle, stop and scan.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What vehicles and people are present?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Does the property look as expected?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Where are your exits?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What feels different or out of place?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12677" y="1472184"/>
            <a:ext cx="2880509" cy="229155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OBSERVE</a:t>
            </a:r>
            <a:br>
              <a:rPr sz="3000" dirty="0"/>
            </a:br>
            <a:r>
              <a:rPr sz="3000" dirty="0"/>
              <a:t>BEFORE</a:t>
            </a:r>
            <a:br>
              <a:rPr sz="3000" dirty="0"/>
            </a:br>
            <a:r>
              <a:rPr sz="3000" dirty="0"/>
              <a:t>YOU ENTER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912677" y="4069080"/>
            <a:ext cx="2880510" cy="1920240"/>
          </a:xfrm>
          <a:prstGeom prst="roundRect">
            <a:avLst/>
          </a:prstGeom>
          <a:solidFill>
            <a:srgbClr val="C7B891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4F4EE"/>
                </a:solidFill>
                <a:latin typeface="Aptos"/>
              </a:defRPr>
            </a:pPr>
            <a:r>
              <a:rPr lang="en-US" sz="3000" dirty="0"/>
              <a:t>10</a:t>
            </a:r>
            <a:br>
              <a:rPr lang="en-US" sz="3000" dirty="0"/>
            </a:br>
            <a:r>
              <a:rPr lang="en-US" sz="3000" dirty="0"/>
              <a:t>SECONDS</a:t>
            </a:r>
            <a:endParaRPr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FIELD OPERATIONS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59227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Vehicle Safety &amp; Exit Strategy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1783080"/>
            <a:ext cx="10241280" cy="73152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3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PARK TO LEAVE — NOT JUST TO ARRIVE.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806634"/>
            <a:ext cx="10789920" cy="3375283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600" dirty="0"/>
              <a:t>Avoid being boxed in.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600" dirty="0"/>
              <a:t>Choose a position that allows a quick departure.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600" dirty="0"/>
              <a:t>Keep keys accessible.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600" dirty="0"/>
              <a:t>Keep valuables out of sight.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600" dirty="0"/>
              <a:t>Reassess the area before returning to your vehicle.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TACTICAL POSITIONING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45178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The Power of the Pivot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1783080"/>
            <a:ext cx="10241280" cy="68580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1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Maintain a clear path to the primary exit.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743200"/>
            <a:ext cx="7943850" cy="3190617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Let the client enter confined spaces first.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Avoid placing yourself in rooms with only one exit.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Do not allow someone to consistently position between you and the doorway.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Maintain appropriate reactionary distance.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You can sell the room without standing inside it.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750481" y="3306215"/>
            <a:ext cx="3273879" cy="2064585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CLIENT → ROOM</a:t>
            </a:r>
            <a:br>
              <a:rPr sz="3000" dirty="0"/>
            </a:br>
            <a:r>
              <a:rPr sz="3000" dirty="0"/>
              <a:t>AGENT → EXIT PATH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FIELD TECHNIQUE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758996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Use Language That Preserves Position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1828800"/>
            <a:ext cx="4892040" cy="731520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rPr dirty="0"/>
              <a:t>Instead of: “Follow me into the basement.”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26480" y="1828800"/>
            <a:ext cx="4892040" cy="73152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rPr dirty="0"/>
              <a:t>Use: “The basement is right down those stairs.”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063240"/>
            <a:ext cx="4892040" cy="731520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t>Instead of entering the closet first…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26480" y="3063240"/>
            <a:ext cx="4892040" cy="73152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rPr dirty="0"/>
              <a:t>Use: “The primary closet is through that door.”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971800" y="4754880"/>
            <a:ext cx="6217920" cy="685800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t>POSITIONING IS PART OF COMMUNICATION.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23454-DB26-ECAE-73D5-7E2D51902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07588E-B013-E581-906F-DAAD80B40AEF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016014-A6BA-1C16-8048-1BAC16949F22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F0535E-4104-C048-C04D-53E4D3B40963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265F6F-97B5-09B5-749E-C08CF80F6928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FA1C67-A64C-08C1-51DE-B54E05C97C4F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8606C4-43DC-667D-CE80-ADAC2103330C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FIELD TECHNIQUE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81ACB7-F686-FAFC-5216-023574A9ED73}"/>
              </a:ext>
            </a:extLst>
          </p:cNvPr>
          <p:cNvSpPr txBox="1"/>
          <p:nvPr/>
        </p:nvSpPr>
        <p:spPr>
          <a:xfrm>
            <a:off x="640080" y="685800"/>
            <a:ext cx="758996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Use Language That Preserves Position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EF1708-5F44-0F1D-BEB3-BF81569DDC6D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36D04B-B1BC-B00A-0B3C-EA3DDA0BC436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14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2112D23-B04E-79EE-40A0-021B1E4A0ED2}"/>
              </a:ext>
            </a:extLst>
          </p:cNvPr>
          <p:cNvSpPr/>
          <p:nvPr/>
        </p:nvSpPr>
        <p:spPr>
          <a:xfrm>
            <a:off x="726850" y="1619953"/>
            <a:ext cx="10491107" cy="1225886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rPr lang="en-US" sz="3600" dirty="0"/>
              <a:t>Instead of: “Follow me into the basement.”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BBE6288-EF6D-39A5-8528-A83A5ACE67B6}"/>
              </a:ext>
            </a:extLst>
          </p:cNvPr>
          <p:cNvSpPr/>
          <p:nvPr/>
        </p:nvSpPr>
        <p:spPr>
          <a:xfrm>
            <a:off x="285098" y="3958576"/>
            <a:ext cx="11364358" cy="1326579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rPr lang="en-US" sz="3600" dirty="0"/>
              <a:t>Use: “The basement is right down those stairs.”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50B7528-724C-6D9E-3700-8A577792496A}"/>
              </a:ext>
            </a:extLst>
          </p:cNvPr>
          <p:cNvSpPr/>
          <p:nvPr/>
        </p:nvSpPr>
        <p:spPr>
          <a:xfrm>
            <a:off x="2863444" y="5528854"/>
            <a:ext cx="6217920" cy="685800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rPr sz="2000" dirty="0"/>
              <a:t>POSITIONING IS PART OF COMMUNICATION.</a:t>
            </a:r>
          </a:p>
        </p:txBody>
      </p:sp>
      <p:sp>
        <p:nvSpPr>
          <p:cNvPr id="17" name="Rounded Rectangle 11">
            <a:extLst>
              <a:ext uri="{FF2B5EF4-FFF2-40B4-BE49-F238E27FC236}">
                <a16:creationId xmlns:a16="http://schemas.microsoft.com/office/drawing/2014/main" id="{1D20FC34-26BC-EF85-F78F-53EF5D8F49AF}"/>
              </a:ext>
            </a:extLst>
          </p:cNvPr>
          <p:cNvSpPr/>
          <p:nvPr/>
        </p:nvSpPr>
        <p:spPr>
          <a:xfrm rot="5400000">
            <a:off x="5600340" y="3146244"/>
            <a:ext cx="733870" cy="578031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4F4EE"/>
                </a:solidFill>
                <a:latin typeface="Aptos"/>
              </a:defRPr>
            </a:pPr>
            <a:r>
              <a:rPr dirty="0"/>
              <a:t>→</a:t>
            </a:r>
          </a:p>
        </p:txBody>
      </p:sp>
    </p:spTree>
    <p:extLst>
      <p:ext uri="{BB962C8B-B14F-4D97-AF65-F5344CB8AC3E}">
        <p14:creationId xmlns:p14="http://schemas.microsoft.com/office/powerpoint/2010/main" val="34891188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CCABD-E5D0-8C0A-EE7E-C0B459EBD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8EBA1-A025-7243-09AA-547BC67A6CF4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5BEF0D-26AE-32A9-B4A4-89E7419A226C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5AB45E-2617-10F0-200B-55E9E4DCE365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9B67B7-3DC6-16A1-9B2C-5C683A4F11AD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338A7D-6681-7CFC-58A6-86D5D05F75DF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CF5111-1C9E-B9FF-DB65-253DD2AE4ED9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FIELD TECHNIQUE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9C644-4B29-9147-58BA-AC39BC665B56}"/>
              </a:ext>
            </a:extLst>
          </p:cNvPr>
          <p:cNvSpPr txBox="1"/>
          <p:nvPr/>
        </p:nvSpPr>
        <p:spPr>
          <a:xfrm>
            <a:off x="640080" y="685800"/>
            <a:ext cx="758996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Use Language That Preserves Position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ECA906-F7C3-8D37-F275-49C18C250DC1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2CD429-1A3B-8A06-132D-27F6DE5A4B8A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14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672328D-975E-658E-9DD2-1463B132BBAA}"/>
              </a:ext>
            </a:extLst>
          </p:cNvPr>
          <p:cNvSpPr/>
          <p:nvPr/>
        </p:nvSpPr>
        <p:spPr>
          <a:xfrm>
            <a:off x="726850" y="1812351"/>
            <a:ext cx="10491107" cy="534455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rPr sz="3600" dirty="0"/>
              <a:t>Instead of entering the closet first…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E420BC3-86B5-6D7E-C9A9-F5F9E34608CA}"/>
              </a:ext>
            </a:extLst>
          </p:cNvPr>
          <p:cNvSpPr/>
          <p:nvPr/>
        </p:nvSpPr>
        <p:spPr>
          <a:xfrm>
            <a:off x="285098" y="3852695"/>
            <a:ext cx="11364358" cy="1326579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rPr lang="en-US" sz="3600" dirty="0"/>
              <a:t>Use: “The primary closet is through that door.”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C7C33C6-0A59-2BE0-A4E8-95A2E0DC60C7}"/>
              </a:ext>
            </a:extLst>
          </p:cNvPr>
          <p:cNvSpPr/>
          <p:nvPr/>
        </p:nvSpPr>
        <p:spPr>
          <a:xfrm>
            <a:off x="2863444" y="5528854"/>
            <a:ext cx="6217920" cy="685800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rPr sz="2000" dirty="0"/>
              <a:t>POSITIONING IS PART OF COMMUNICATION.</a:t>
            </a:r>
          </a:p>
        </p:txBody>
      </p:sp>
      <p:sp>
        <p:nvSpPr>
          <p:cNvPr id="17" name="Rounded Rectangle 11">
            <a:extLst>
              <a:ext uri="{FF2B5EF4-FFF2-40B4-BE49-F238E27FC236}">
                <a16:creationId xmlns:a16="http://schemas.microsoft.com/office/drawing/2014/main" id="{B67B2BFA-3609-445C-5706-BDC6F844C377}"/>
              </a:ext>
            </a:extLst>
          </p:cNvPr>
          <p:cNvSpPr/>
          <p:nvPr/>
        </p:nvSpPr>
        <p:spPr>
          <a:xfrm rot="5400000">
            <a:off x="5600341" y="2881415"/>
            <a:ext cx="733870" cy="578031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4F4EE"/>
                </a:solidFill>
                <a:latin typeface="Aptos"/>
              </a:defRPr>
            </a:pPr>
            <a:r>
              <a:rPr dirty="0"/>
              <a:t>→</a:t>
            </a:r>
          </a:p>
        </p:txBody>
      </p:sp>
    </p:spTree>
    <p:extLst>
      <p:ext uri="{BB962C8B-B14F-4D97-AF65-F5344CB8AC3E}">
        <p14:creationId xmlns:p14="http://schemas.microsoft.com/office/powerpoint/2010/main" val="4080386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FIELD OPERATIONS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747512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Open Houses: Managing “The Knock”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79" y="1783080"/>
            <a:ext cx="8014063" cy="4180632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Inspect the property before opening.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Identify and prepare exit routes.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Know who enters and remain aware of who remains.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Avoid isolation in basements, garages, and remote rooms.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Keep your phone accessible.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2800" dirty="0"/>
              <a:t>At closing, verify the property is clear before leaving.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747606" y="1472184"/>
            <a:ext cx="2773833" cy="2185416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PUBLIC EVENT</a:t>
            </a:r>
            <a:br>
              <a:rPr sz="3000" dirty="0"/>
            </a:br>
            <a:r>
              <a:rPr sz="3000" dirty="0"/>
              <a:t>+</a:t>
            </a:r>
            <a:br>
              <a:rPr sz="3000" dirty="0"/>
            </a:br>
            <a:r>
              <a:rPr sz="3000" dirty="0"/>
              <a:t>UNKNOWN VISITORS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831733" y="4023360"/>
            <a:ext cx="2735427" cy="182880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LAST VISITOR =</a:t>
            </a:r>
            <a:br>
              <a:rPr sz="3000" dirty="0"/>
            </a:br>
            <a:r>
              <a:rPr sz="3000" dirty="0"/>
              <a:t>FULL ATTENTION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01:08–01:23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43844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The Distress Protocol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1783080"/>
            <a:ext cx="10241280" cy="731520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1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DON'T INVENT THE PLAN DURING THE EMERGENCY.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743200"/>
            <a:ext cx="10881360" cy="2913618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Create a Safe Word with your office or family.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Predetermine exactly what happens when the Safe Word is used.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Trust behavioral cues and environmental changes.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Leave before you can “prove” the situation is dangerous.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000" dirty="0"/>
              <a:t>Your objective is separation — not confrontation.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PERMISSION TO LEAVE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44607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The “No-Sale” Clause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17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1783080"/>
            <a:ext cx="10241280" cy="73152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300" b="1">
                <a:solidFill>
                  <a:srgbClr val="F4F4EE"/>
                </a:solidFill>
                <a:latin typeface="Aptos"/>
              </a:defRPr>
            </a:pPr>
            <a:r>
              <a:t>You do not need permission to protect yourself.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97280" y="2880360"/>
            <a:ext cx="4800600" cy="777240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t>“I need to step outside and contact the listing agent.”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2880360"/>
            <a:ext cx="4800600" cy="777240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t>“I just received an urgent message from my office.”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11880" y="4160520"/>
            <a:ext cx="4983480" cy="777240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t>“Let’s continue this appointment another time.”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11880" y="5349240"/>
            <a:ext cx="4983480" cy="640080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t>SEPARATE. REASSESS. REPORT.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DBCBA-B814-6792-05C3-BB2A60104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125AD5-5B74-69CF-650E-EDE34941128E}"/>
              </a:ext>
            </a:extLst>
          </p:cNvPr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94085F-C5BA-A6E3-D4FD-CF1478B1BD51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34F7A4-074A-C9B6-8BC9-2BB79380DF74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4DA52D-9680-CF9B-F430-DC5BFD045B25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23D4C0-32B5-14F0-4135-A339A53D9BBB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F84C00-39C3-CAA3-6797-80189AFFB132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PERMISSION TO LEAVE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28D1A4-4C3A-3793-E135-3CCE5FEC0E34}"/>
              </a:ext>
            </a:extLst>
          </p:cNvPr>
          <p:cNvSpPr txBox="1"/>
          <p:nvPr/>
        </p:nvSpPr>
        <p:spPr>
          <a:xfrm>
            <a:off x="640080" y="685800"/>
            <a:ext cx="44607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The “No-Sale” Clause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937627-3449-FF79-ADCB-2FE84EFA487A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50B040-9184-3B36-5778-4E8A3CA3C4AA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17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A5A0F58-773B-E8C4-05F3-7FC753918F92}"/>
              </a:ext>
            </a:extLst>
          </p:cNvPr>
          <p:cNvSpPr/>
          <p:nvPr/>
        </p:nvSpPr>
        <p:spPr>
          <a:xfrm>
            <a:off x="914400" y="1783080"/>
            <a:ext cx="10241280" cy="73152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300" b="1">
                <a:solidFill>
                  <a:srgbClr val="F4F4EE"/>
                </a:solidFill>
                <a:latin typeface="Aptos"/>
              </a:defRPr>
            </a:pPr>
            <a:r>
              <a:rPr sz="3600" dirty="0"/>
              <a:t>You do not need permission to protect yourself.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164FE60-CE2A-3FF6-CEA6-3F18F810F60E}"/>
              </a:ext>
            </a:extLst>
          </p:cNvPr>
          <p:cNvSpPr/>
          <p:nvPr/>
        </p:nvSpPr>
        <p:spPr>
          <a:xfrm>
            <a:off x="751115" y="2880359"/>
            <a:ext cx="10474778" cy="2140677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rPr sz="3600" dirty="0"/>
              <a:t>“I need to step outside and contact the listing agent.”</a:t>
            </a:r>
          </a:p>
        </p:txBody>
      </p:sp>
    </p:spTree>
    <p:extLst>
      <p:ext uri="{BB962C8B-B14F-4D97-AF65-F5344CB8AC3E}">
        <p14:creationId xmlns:p14="http://schemas.microsoft.com/office/powerpoint/2010/main" val="3284712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00:00–00:15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539121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The Mission &amp; The Mindset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1812375"/>
            <a:ext cx="3883093" cy="930825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rPr dirty="0"/>
              <a:t>PASSIVE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887601" y="1812374"/>
            <a:ext cx="1438183" cy="930825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4F4EE"/>
                </a:solidFill>
                <a:latin typeface="Aptos"/>
              </a:defRPr>
            </a:pPr>
            <a:r>
              <a:rPr dirty="0"/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690212" y="1793155"/>
            <a:ext cx="4602184" cy="930825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t>PROACTIVE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79" y="2926080"/>
            <a:ext cx="11173641" cy="3067506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200" dirty="0"/>
              <a:t>Safety is not fear. It is awareness, preparation, and procedure.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200" dirty="0"/>
              <a:t>Professionalism never requires sacrificing personal safety.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200" dirty="0"/>
              <a:t>An appointment can be rescheduled.</a:t>
            </a:r>
            <a:endParaRPr lang="en-US" sz="3200" dirty="0"/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200" dirty="0"/>
              <a:t>A commission can be replaced.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200" dirty="0"/>
              <a:t>The goal: not suspicious of everyone</a:t>
            </a:r>
            <a:r>
              <a:rPr lang="en-US" sz="3200" dirty="0"/>
              <a:t>, it’s</a:t>
            </a:r>
            <a:r>
              <a:rPr sz="3200" dirty="0"/>
              <a:t> aware of everything.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9AF0B-45C5-616D-D5D7-835B4D51C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F5876D-57B6-49E3-69B4-80E24290FF50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C7DBA9-F2A2-A056-9EEE-470C616E4A6A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66F174-7E26-9127-F861-B9E136FE20FA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F020D6-959C-D0D3-BA55-33F6F9EF9516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42DD63-6724-B57C-9448-B01F976526EE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C5B949-D411-3F5F-484E-AD614C2B8C36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PERMISSION TO LEAVE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015975-DB71-9750-F51E-29159F0C64A6}"/>
              </a:ext>
            </a:extLst>
          </p:cNvPr>
          <p:cNvSpPr txBox="1"/>
          <p:nvPr/>
        </p:nvSpPr>
        <p:spPr>
          <a:xfrm>
            <a:off x="640080" y="685800"/>
            <a:ext cx="44607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The “No-Sale” Clause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E20204-4A92-7256-04C2-7FCFDE2748EB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0AF581-5FF0-4330-B959-96D3B51F1C33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17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8FD0B42-7AC6-06C6-D7D2-1F00816CA6FF}"/>
              </a:ext>
            </a:extLst>
          </p:cNvPr>
          <p:cNvSpPr/>
          <p:nvPr/>
        </p:nvSpPr>
        <p:spPr>
          <a:xfrm>
            <a:off x="914400" y="1783080"/>
            <a:ext cx="10241280" cy="73152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300" b="1">
                <a:solidFill>
                  <a:srgbClr val="F4F4EE"/>
                </a:solidFill>
                <a:latin typeface="Aptos"/>
              </a:defRPr>
            </a:pPr>
            <a:r>
              <a:rPr sz="3600" dirty="0"/>
              <a:t>You do not need permission to protect yourself.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ADA1639-EEB5-F6DA-A579-B5AE7FC0EFA9}"/>
              </a:ext>
            </a:extLst>
          </p:cNvPr>
          <p:cNvSpPr/>
          <p:nvPr/>
        </p:nvSpPr>
        <p:spPr>
          <a:xfrm>
            <a:off x="914400" y="2880360"/>
            <a:ext cx="10149840" cy="2286000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rPr sz="3600" dirty="0"/>
              <a:t>“I just received an urgent message from my office.”</a:t>
            </a:r>
          </a:p>
        </p:txBody>
      </p:sp>
    </p:spTree>
    <p:extLst>
      <p:ext uri="{BB962C8B-B14F-4D97-AF65-F5344CB8AC3E}">
        <p14:creationId xmlns:p14="http://schemas.microsoft.com/office/powerpoint/2010/main" val="2671637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1CD85-4CF7-0333-B8CF-64A2482A1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DC18C9-A001-7A23-2E1F-165C22298E00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D88DA4-4194-EBAF-92CE-B0C0EB8ADF1A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6C9592-7867-D136-190C-083DA157C188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FDB2DB-0E5B-A4A4-3D38-E106B224A466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63D910-9420-0D9C-0320-ECC0945FE1BF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578B2A-4275-62BD-8616-5F12554DBB72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PERMISSION TO LEAVE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786304-A70D-FFB2-B222-B8201CACC231}"/>
              </a:ext>
            </a:extLst>
          </p:cNvPr>
          <p:cNvSpPr txBox="1"/>
          <p:nvPr/>
        </p:nvSpPr>
        <p:spPr>
          <a:xfrm>
            <a:off x="640080" y="685800"/>
            <a:ext cx="44607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The “No-Sale” Clause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FBC323-7ECD-B87A-E771-7162CD2C5A23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445715-05FB-14C2-0FB4-3E64FABAB3EB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17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B37CE54-C157-3940-7C68-A6695AF18C4D}"/>
              </a:ext>
            </a:extLst>
          </p:cNvPr>
          <p:cNvSpPr/>
          <p:nvPr/>
        </p:nvSpPr>
        <p:spPr>
          <a:xfrm>
            <a:off x="914400" y="1783080"/>
            <a:ext cx="10241280" cy="73152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300" b="1">
                <a:solidFill>
                  <a:srgbClr val="F4F4EE"/>
                </a:solidFill>
                <a:latin typeface="Aptos"/>
              </a:defRPr>
            </a:pPr>
            <a:r>
              <a:rPr lang="en-US" sz="3600" dirty="0"/>
              <a:t>You do not need permission to protect yourself.</a:t>
            </a:r>
            <a:endParaRPr sz="3600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3599E17-93B2-6194-1F62-6A82F0A32620}"/>
              </a:ext>
            </a:extLst>
          </p:cNvPr>
          <p:cNvSpPr/>
          <p:nvPr/>
        </p:nvSpPr>
        <p:spPr>
          <a:xfrm>
            <a:off x="914400" y="3195828"/>
            <a:ext cx="10195560" cy="777240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rPr sz="3600" dirty="0"/>
              <a:t>“Let’s continue this appointment another time.”</a:t>
            </a:r>
          </a:p>
        </p:txBody>
      </p:sp>
    </p:spTree>
    <p:extLst>
      <p:ext uri="{BB962C8B-B14F-4D97-AF65-F5344CB8AC3E}">
        <p14:creationId xmlns:p14="http://schemas.microsoft.com/office/powerpoint/2010/main" val="320150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8BE85-85D9-8B93-A50E-050E0362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31CB70-51FD-FDA9-B8AE-C1B32F10660B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E457B2-9C7F-7851-69D7-512F54BDA6AC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BA84A0-F508-65F0-FD9E-80FB33180D2A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DB04F5-0D0F-5FBF-E8D4-A13E02ADA2EB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0047A2-3DDC-0111-AD5B-516EBE5D2C71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BF26B8-41B2-2AAF-42FB-5BCCD684C76F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PERMISSION TO LEAVE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4B3F7F-9592-6D58-23C1-0091DD41F004}"/>
              </a:ext>
            </a:extLst>
          </p:cNvPr>
          <p:cNvSpPr txBox="1"/>
          <p:nvPr/>
        </p:nvSpPr>
        <p:spPr>
          <a:xfrm>
            <a:off x="640080" y="685800"/>
            <a:ext cx="44607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The “No-Sale” Clause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088D99-85A7-09A7-3724-D438DDE26152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662EE7-A8FA-396F-144B-2ADA4AEDEEE1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17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E07F5F0-620A-3746-EA09-ADB029CAF3A7}"/>
              </a:ext>
            </a:extLst>
          </p:cNvPr>
          <p:cNvSpPr/>
          <p:nvPr/>
        </p:nvSpPr>
        <p:spPr>
          <a:xfrm>
            <a:off x="914400" y="1783080"/>
            <a:ext cx="10241280" cy="73152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300" b="1">
                <a:solidFill>
                  <a:srgbClr val="F4F4EE"/>
                </a:solidFill>
                <a:latin typeface="Aptos"/>
              </a:defRPr>
            </a:pPr>
            <a:r>
              <a:rPr sz="3600" dirty="0"/>
              <a:t>You do not need permission to protect yourself.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9C4A5C5-F319-6A2A-9DA1-7535E0AB4C68}"/>
              </a:ext>
            </a:extLst>
          </p:cNvPr>
          <p:cNvSpPr/>
          <p:nvPr/>
        </p:nvSpPr>
        <p:spPr>
          <a:xfrm>
            <a:off x="914400" y="3265388"/>
            <a:ext cx="10195560" cy="640080"/>
          </a:xfrm>
          <a:prstGeom prst="roundRect">
            <a:avLst/>
          </a:prstGeom>
          <a:solidFill>
            <a:srgbClr val="9A3830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rPr sz="3600" dirty="0"/>
              <a:t>SEPARATE. REASSESS. REPORT.</a:t>
            </a:r>
          </a:p>
        </p:txBody>
      </p:sp>
    </p:spTree>
    <p:extLst>
      <p:ext uri="{BB962C8B-B14F-4D97-AF65-F5344CB8AC3E}">
        <p14:creationId xmlns:p14="http://schemas.microsoft.com/office/powerpoint/2010/main" val="7483103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01:23–01:30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500848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Q&amp;A + The Safety Pledge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1257" y="1637983"/>
            <a:ext cx="11763103" cy="73152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300" b="1">
                <a:solidFill>
                  <a:srgbClr val="F4F4EE"/>
                </a:solidFill>
                <a:latin typeface="Aptos"/>
              </a:defRPr>
            </a:pPr>
            <a:r>
              <a:rPr sz="4600" dirty="0"/>
              <a:t>What will you change in the next 24 hours?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1540" y="2552383"/>
            <a:ext cx="10241280" cy="4057521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3600" dirty="0"/>
              <a:t>Set up Emergency SOS.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3600" dirty="0"/>
              <a:t>Create a Safe Word and response procedure.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3600" dirty="0"/>
              <a:t>Adopt an Office First policy.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3600" dirty="0"/>
              <a:t>Use a showing itinerary / Flight Plan.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3600" dirty="0"/>
              <a:t>Change parking and positioning habits.</a:t>
            </a:r>
          </a:p>
          <a:p>
            <a:pPr>
              <a:spcAft>
                <a:spcPts val="1000"/>
              </a:spcAft>
              <a:defRPr sz="1800">
                <a:solidFill>
                  <a:srgbClr val="F4F4EE"/>
                </a:solidFill>
                <a:latin typeface="Aptos"/>
              </a:defRPr>
            </a:pPr>
            <a:r>
              <a:rPr sz="3600" dirty="0"/>
              <a:t>Establish an open-house check-in procedure.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384030" y="4040441"/>
            <a:ext cx="2194560" cy="1371600"/>
          </a:xfrm>
          <a:prstGeom prst="roundRect">
            <a:avLst/>
          </a:prstGeom>
          <a:solidFill>
            <a:srgbClr val="C7B891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COMMIT</a:t>
            </a:r>
            <a:br>
              <a:rPr sz="3000" dirty="0"/>
            </a:br>
            <a:r>
              <a:rPr sz="3000" dirty="0"/>
              <a:t>TO 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FINAL DEBRIEF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549746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Five Rules to Take With You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19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" y="1691640"/>
            <a:ext cx="685800" cy="566928"/>
          </a:xfrm>
          <a:prstGeom prst="roundRect">
            <a:avLst/>
          </a:prstGeom>
          <a:solidFill>
            <a:srgbClr val="C7B891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2000" dirty="0"/>
              <a:t>01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645920" y="1691640"/>
            <a:ext cx="2743200" cy="566928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2000" dirty="0"/>
              <a:t>COMMAND CENTER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26280" y="1691640"/>
            <a:ext cx="6492240" cy="566928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Someone knows where you are.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" y="2441448"/>
            <a:ext cx="685800" cy="566928"/>
          </a:xfrm>
          <a:prstGeom prst="roundRect">
            <a:avLst/>
          </a:prstGeom>
          <a:solidFill>
            <a:srgbClr val="C7B891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2000" dirty="0"/>
              <a:t>02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645920" y="2441448"/>
            <a:ext cx="2743200" cy="566928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1900" dirty="0"/>
              <a:t>POWER OF THE PIVOT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26280" y="2441448"/>
            <a:ext cx="6492240" cy="566928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Maintain your path to an exit.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" y="3191256"/>
            <a:ext cx="685800" cy="566928"/>
          </a:xfrm>
          <a:prstGeom prst="roundRect">
            <a:avLst/>
          </a:prstGeom>
          <a:solidFill>
            <a:srgbClr val="C7B891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2000" dirty="0"/>
              <a:t>03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645920" y="3191256"/>
            <a:ext cx="2743200" cy="566928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2000" dirty="0"/>
              <a:t>DATA + INSTINCT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26280" y="3191256"/>
            <a:ext cx="6492240" cy="566928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Verify people. Observe behavior.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" y="3941063"/>
            <a:ext cx="685800" cy="566928"/>
          </a:xfrm>
          <a:prstGeom prst="roundRect">
            <a:avLst/>
          </a:prstGeom>
          <a:solidFill>
            <a:srgbClr val="C7B891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2000" dirty="0"/>
              <a:t>04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645920" y="3941063"/>
            <a:ext cx="2743200" cy="566928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2000" dirty="0"/>
              <a:t>TECH AS WINGMAN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26280" y="3941063"/>
            <a:ext cx="6492240" cy="566928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3000" dirty="0"/>
              <a:t>Use safety technology deliberately.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22960" y="4690872"/>
            <a:ext cx="685800" cy="566928"/>
          </a:xfrm>
          <a:prstGeom prst="roundRect">
            <a:avLst/>
          </a:prstGeom>
          <a:solidFill>
            <a:srgbClr val="C7B891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2000" dirty="0"/>
              <a:t>05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645920" y="4690872"/>
            <a:ext cx="2743200" cy="566928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2000" dirty="0"/>
              <a:t>NO-SALE CLAUSE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26280" y="4690872"/>
            <a:ext cx="6492240" cy="566928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4F4EE"/>
                </a:solidFill>
                <a:latin typeface="Aptos"/>
              </a:defRPr>
            </a:pPr>
            <a:r>
              <a:rPr sz="2600" dirty="0"/>
              <a:t>Walk away when something feels wrong.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27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2834640" y="557784"/>
            <a:ext cx="6492240" cy="137160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000" b="1">
                <a:solidFill>
                  <a:srgbClr val="F4F4EE"/>
                </a:solidFill>
                <a:latin typeface="Aptos"/>
              </a:defRPr>
            </a:pPr>
            <a:r>
              <a:rPr sz="3600" dirty="0"/>
              <a:t>SAFETY FIRST.</a:t>
            </a:r>
            <a:br>
              <a:rPr sz="3600" dirty="0"/>
            </a:br>
            <a:r>
              <a:rPr sz="3600" dirty="0"/>
              <a:t>SALE SECOND.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62505" y="2326495"/>
            <a:ext cx="2236510" cy="23083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C7B891"/>
                </a:solidFill>
                <a:latin typeface="Aptos Display"/>
              </a:defRPr>
            </a:pPr>
            <a:r>
              <a:rPr sz="3600" dirty="0"/>
              <a:t>OBSERVE.</a:t>
            </a:r>
          </a:p>
          <a:p>
            <a:pPr algn="ctr">
              <a:defRPr sz="24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ORIENT.</a:t>
            </a:r>
          </a:p>
          <a:p>
            <a:pPr algn="ctr">
              <a:defRPr sz="2400" b="1">
                <a:solidFill>
                  <a:srgbClr val="C7B891"/>
                </a:solidFill>
                <a:latin typeface="Aptos Display"/>
              </a:defRPr>
            </a:pPr>
            <a:r>
              <a:rPr sz="3600" dirty="0"/>
              <a:t>DECIDE.</a:t>
            </a:r>
          </a:p>
          <a:p>
            <a:pPr algn="ctr">
              <a:defRPr sz="24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ACT.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73233" y="5031930"/>
            <a:ext cx="10148207" cy="594360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F4F4EE"/>
                </a:solidFill>
                <a:latin typeface="Aptos"/>
              </a:defRPr>
            </a:pPr>
            <a:r>
              <a:rPr sz="3600" dirty="0"/>
              <a:t>When the situation changes — do it again.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20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6144768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00">
                <a:solidFill>
                  <a:srgbClr val="9BA097"/>
                </a:solidFill>
                <a:latin typeface="Aptos"/>
              </a:defRPr>
            </a:pPr>
            <a:r>
              <a:t>Course structure based on the provided Tactical Awareness: The REALTOR® Safety Playbook outline.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36A46-ED17-B400-F1DB-A2ED3635E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714F7-7CD9-7418-7110-F4A2DE16257E}"/>
              </a:ext>
            </a:extLst>
          </p:cNvPr>
          <p:cNvSpPr/>
          <p:nvPr/>
        </p:nvSpPr>
        <p:spPr>
          <a:xfrm>
            <a:off x="0" y="5195"/>
            <a:ext cx="12191695" cy="6858000"/>
          </a:xfrm>
          <a:prstGeom prst="rect">
            <a:avLst/>
          </a:prstGeom>
          <a:solidFill>
            <a:srgbClr val="1F27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4EC391-6064-84B3-E010-CCA21852E99E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564C59-A1E9-3456-332A-53E8B89C4AC9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3B6ACC-9403-CA6B-9F8C-930EC666EE73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DA4413-2723-AE78-CEDC-8731866022DA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65E4A79-D7EC-ABD7-C96C-975A89FA8EE3}"/>
              </a:ext>
            </a:extLst>
          </p:cNvPr>
          <p:cNvSpPr/>
          <p:nvPr/>
        </p:nvSpPr>
        <p:spPr>
          <a:xfrm>
            <a:off x="5138928" y="1965960"/>
            <a:ext cx="1920240" cy="1920240"/>
          </a:xfrm>
          <a:prstGeom prst="ellipse">
            <a:avLst/>
          </a:prstGeom>
          <a:noFill/>
          <a:ln w="25400">
            <a:solidFill>
              <a:srgbClr val="4953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9F1B8E7-6F69-9A07-2886-956734F74EAE}"/>
              </a:ext>
            </a:extLst>
          </p:cNvPr>
          <p:cNvSpPr/>
          <p:nvPr/>
        </p:nvSpPr>
        <p:spPr>
          <a:xfrm>
            <a:off x="5596128" y="2423160"/>
            <a:ext cx="1005840" cy="1005840"/>
          </a:xfrm>
          <a:prstGeom prst="ellipse">
            <a:avLst/>
          </a:prstGeom>
          <a:noFill/>
          <a:ln w="1905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or 8">
            <a:extLst>
              <a:ext uri="{FF2B5EF4-FFF2-40B4-BE49-F238E27FC236}">
                <a16:creationId xmlns:a16="http://schemas.microsoft.com/office/drawing/2014/main" id="{7F37F294-347F-0469-F0A2-7A084B189F64}"/>
              </a:ext>
            </a:extLst>
          </p:cNvPr>
          <p:cNvCxnSpPr>
            <a:cxnSpLocks/>
          </p:cNvCxnSpPr>
          <p:nvPr/>
        </p:nvCxnSpPr>
        <p:spPr>
          <a:xfrm>
            <a:off x="4773168" y="2926080"/>
            <a:ext cx="2651759" cy="0"/>
          </a:xfrm>
          <a:prstGeom prst="line">
            <a:avLst/>
          </a:prstGeom>
          <a:ln w="19050">
            <a:solidFill>
              <a:srgbClr val="49533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>
            <a:extLst>
              <a:ext uri="{FF2B5EF4-FFF2-40B4-BE49-F238E27FC236}">
                <a16:creationId xmlns:a16="http://schemas.microsoft.com/office/drawing/2014/main" id="{FFD6D22B-65AF-E2D5-000D-3C28358B287D}"/>
              </a:ext>
            </a:extLst>
          </p:cNvPr>
          <p:cNvCxnSpPr>
            <a:cxnSpLocks/>
          </p:cNvCxnSpPr>
          <p:nvPr/>
        </p:nvCxnSpPr>
        <p:spPr>
          <a:xfrm>
            <a:off x="6099048" y="1600200"/>
            <a:ext cx="0" cy="2651760"/>
          </a:xfrm>
          <a:prstGeom prst="line">
            <a:avLst/>
          </a:prstGeom>
          <a:ln w="19050">
            <a:solidFill>
              <a:srgbClr val="49533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4060FC7-538E-E81E-4C84-16CC30AA084C}"/>
              </a:ext>
            </a:extLst>
          </p:cNvPr>
          <p:cNvSpPr txBox="1"/>
          <p:nvPr/>
        </p:nvSpPr>
        <p:spPr>
          <a:xfrm>
            <a:off x="731520" y="777240"/>
            <a:ext cx="1078992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C7B891"/>
                </a:solidFill>
                <a:latin typeface="Aptos Display"/>
              </a:defRPr>
            </a:pPr>
            <a:r>
              <a:rPr kumimoji="0" sz="3600" b="1" i="0" u="none" strike="noStrike" kern="1200" cap="none" spc="0" normalizeH="0" baseline="0" noProof="0">
                <a:ln>
                  <a:noFill/>
                </a:ln>
                <a:solidFill>
                  <a:srgbClr val="C7B891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TACTICAL AWARENESS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The REALTOR® Safety Playbook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2B658FC-B303-E8BB-4A77-BEDE31FF5A28}"/>
              </a:ext>
            </a:extLst>
          </p:cNvPr>
          <p:cNvSpPr/>
          <p:nvPr/>
        </p:nvSpPr>
        <p:spPr>
          <a:xfrm>
            <a:off x="2915273" y="4160519"/>
            <a:ext cx="6367549" cy="1325867"/>
          </a:xfrm>
          <a:prstGeom prst="roundRect">
            <a:avLst/>
          </a:prstGeom>
          <a:solidFill>
            <a:srgbClr val="111412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>
                <a:solidFill>
                  <a:srgbClr val="F4F4EE"/>
                </a:solidFill>
                <a:latin typeface="Aptos"/>
              </a:defRPr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Thank You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4F4EE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0E98A4-DF61-5B3E-C712-661C23386079}"/>
              </a:ext>
            </a:extLst>
          </p:cNvPr>
          <p:cNvSpPr txBox="1"/>
          <p:nvPr/>
        </p:nvSpPr>
        <p:spPr>
          <a:xfrm>
            <a:off x="1885839" y="5669280"/>
            <a:ext cx="848129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E0D5B8"/>
                </a:solidFill>
                <a:latin typeface="Aptos"/>
              </a:defRPr>
            </a:pP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Maurice Taylor,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ARB, </a:t>
            </a: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CRS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, CRB, DREI, GSI</a:t>
            </a: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9302B4-F83D-127D-528B-DF3F38B64FC6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rgbClr val="9BA097"/>
                </a:solidFill>
                <a:latin typeface="Aptos"/>
              </a:defRPr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BA09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TACTICAL AWARENESS  •  REALTOR® SAFETY PLAYBOOK                                      01</a:t>
            </a:r>
          </a:p>
        </p:txBody>
      </p:sp>
    </p:spTree>
    <p:extLst>
      <p:ext uri="{BB962C8B-B14F-4D97-AF65-F5344CB8AC3E}">
        <p14:creationId xmlns:p14="http://schemas.microsoft.com/office/powerpoint/2010/main" val="690555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36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SITUATIONAL AWARENESS EXERCISE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85800"/>
            <a:ext cx="50454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Looking Is Not Observing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78" y="1783080"/>
            <a:ext cx="10607042" cy="73152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300" b="1">
                <a:solidFill>
                  <a:srgbClr val="F4F4EE"/>
                </a:solidFill>
                <a:latin typeface="Aptos"/>
              </a:defRPr>
            </a:pPr>
            <a:r>
              <a:rPr sz="3200" dirty="0"/>
              <a:t>When you arrived today… what did you notice?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78" y="2930675"/>
            <a:ext cx="7575793" cy="3067506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200" dirty="0"/>
              <a:t>Where did you park?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200" dirty="0"/>
              <a:t>Who was nearby?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200" dirty="0"/>
              <a:t>Which vehicles were occupied or running?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200" dirty="0"/>
              <a:t>Where were the nearest exits?</a:t>
            </a:r>
          </a:p>
          <a:p>
            <a:pPr>
              <a:spcAft>
                <a:spcPts val="1000"/>
              </a:spcAft>
              <a:defRPr sz="1900">
                <a:solidFill>
                  <a:srgbClr val="F4F4EE"/>
                </a:solidFill>
                <a:latin typeface="Aptos"/>
              </a:defRPr>
            </a:pPr>
            <a:r>
              <a:rPr sz="3200" dirty="0"/>
              <a:t>What changed between arrival and now?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395531" y="3553881"/>
            <a:ext cx="2891346" cy="1821094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endParaRPr lang="en-US" sz="3200" dirty="0"/>
          </a:p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rPr lang="en-US" sz="3200" dirty="0"/>
              <a:t>SITUATIONAL</a:t>
            </a:r>
          </a:p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rPr sz="3200" dirty="0"/>
              <a:t>AWARENESS</a:t>
            </a:r>
            <a:br>
              <a:rPr sz="3200" dirty="0"/>
            </a:br>
            <a:endParaRPr sz="32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19DCE-1F82-546C-0AD4-FF13F8C26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8B469-BCCF-B61F-8C7C-17D53A762E7E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FE9C05-9D8F-EB25-25EB-D63D249B45D3}"/>
              </a:ext>
            </a:extLst>
          </p:cNvPr>
          <p:cNvSpPr/>
          <p:nvPr/>
        </p:nvSpPr>
        <p:spPr>
          <a:xfrm>
            <a:off x="0" y="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3126AE-4197-6880-4C80-9137AFE09231}"/>
              </a:ext>
            </a:extLst>
          </p:cNvPr>
          <p:cNvSpPr/>
          <p:nvPr/>
        </p:nvSpPr>
        <p:spPr>
          <a:xfrm>
            <a:off x="0" y="0"/>
            <a:ext cx="100584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4FAB4B-E58F-18EE-A59B-380ECED0C2DC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BEA50C-9EB1-D8AC-80B3-862CF1B175B6}"/>
              </a:ext>
            </a:extLst>
          </p:cNvPr>
          <p:cNvSpPr/>
          <p:nvPr/>
        </p:nvSpPr>
        <p:spPr>
          <a:xfrm>
            <a:off x="12024360" y="5852160"/>
            <a:ext cx="164592" cy="100584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4D207A-B2E3-7BE5-EB9F-8CF8E2622F29}"/>
              </a:ext>
            </a:extLst>
          </p:cNvPr>
          <p:cNvSpPr txBox="1"/>
          <p:nvPr/>
        </p:nvSpPr>
        <p:spPr>
          <a:xfrm>
            <a:off x="640080" y="34747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C7B891"/>
                </a:solidFill>
                <a:latin typeface="Aptos"/>
              </a:defRPr>
            </a:pPr>
            <a:r>
              <a:t>SITUATIONAL AWARENESS EXERCISE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5CD7AB-057A-EFD9-70D1-0F14AA8D5701}"/>
              </a:ext>
            </a:extLst>
          </p:cNvPr>
          <p:cNvSpPr txBox="1"/>
          <p:nvPr/>
        </p:nvSpPr>
        <p:spPr>
          <a:xfrm>
            <a:off x="640080" y="685800"/>
            <a:ext cx="50454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4EE"/>
                </a:solidFill>
                <a:latin typeface="Aptos Display"/>
              </a:defRPr>
            </a:pPr>
            <a:r>
              <a:rPr sz="3600" dirty="0"/>
              <a:t>Looking Is Not Observing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386270-6C16-6183-7168-3F6F4EE7C1EB}"/>
              </a:ext>
            </a:extLst>
          </p:cNvPr>
          <p:cNvSpPr/>
          <p:nvPr/>
        </p:nvSpPr>
        <p:spPr>
          <a:xfrm>
            <a:off x="640080" y="1417320"/>
            <a:ext cx="1828800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7C39C2-F276-FB20-8825-C66DE58D786D}"/>
              </a:ext>
            </a:extLst>
          </p:cNvPr>
          <p:cNvSpPr txBox="1"/>
          <p:nvPr/>
        </p:nvSpPr>
        <p:spPr>
          <a:xfrm>
            <a:off x="640080" y="6473952"/>
            <a:ext cx="108813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BA097"/>
                </a:solidFill>
                <a:latin typeface="Aptos"/>
              </a:defRPr>
            </a:pPr>
            <a:r>
              <a:t>TACTICAL AWARENESS  •  REALTOR® SAFETY PLAYBOOK                                      05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D278966-5640-64DD-367B-5F8DDABA8998}"/>
              </a:ext>
            </a:extLst>
          </p:cNvPr>
          <p:cNvSpPr/>
          <p:nvPr/>
        </p:nvSpPr>
        <p:spPr>
          <a:xfrm>
            <a:off x="640078" y="1783080"/>
            <a:ext cx="10607042" cy="731520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300" b="1">
                <a:solidFill>
                  <a:srgbClr val="F4F4EE"/>
                </a:solidFill>
                <a:latin typeface="Aptos"/>
              </a:defRPr>
            </a:pPr>
            <a:r>
              <a:rPr sz="3200" dirty="0"/>
              <a:t>When you arrived today… what did you notice?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3434A12-FF74-F1E0-F677-15091DD3B877}"/>
              </a:ext>
            </a:extLst>
          </p:cNvPr>
          <p:cNvSpPr/>
          <p:nvPr/>
        </p:nvSpPr>
        <p:spPr>
          <a:xfrm>
            <a:off x="692035" y="3010419"/>
            <a:ext cx="4720146" cy="2967713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4F4EE"/>
                </a:solidFill>
                <a:latin typeface="Aptos"/>
              </a:defRPr>
            </a:pPr>
            <a:r>
              <a:rPr sz="3600" dirty="0"/>
              <a:t>AWARENESS</a:t>
            </a:r>
            <a:br>
              <a:rPr sz="3600" dirty="0"/>
            </a:br>
            <a:r>
              <a:rPr sz="3600" dirty="0"/>
              <a:t>BUYS TIME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91E287F-4963-408C-E247-491106695C3F}"/>
              </a:ext>
            </a:extLst>
          </p:cNvPr>
          <p:cNvSpPr/>
          <p:nvPr/>
        </p:nvSpPr>
        <p:spPr>
          <a:xfrm>
            <a:off x="6338455" y="3097288"/>
            <a:ext cx="4846320" cy="2967712"/>
          </a:xfrm>
          <a:prstGeom prst="roundRect">
            <a:avLst/>
          </a:prstGeom>
          <a:solidFill>
            <a:srgbClr val="495337"/>
          </a:solidFill>
          <a:ln w="1524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4F4EE"/>
                </a:solidFill>
                <a:latin typeface="Aptos"/>
              </a:defRPr>
            </a:pPr>
            <a:r>
              <a:rPr sz="3600" dirty="0"/>
              <a:t>TIME</a:t>
            </a:r>
            <a:br>
              <a:rPr sz="3600" dirty="0"/>
            </a:br>
            <a:r>
              <a:rPr sz="3600" dirty="0"/>
              <a:t>CREATES OPTIONS</a:t>
            </a:r>
          </a:p>
        </p:txBody>
      </p:sp>
    </p:spTree>
    <p:extLst>
      <p:ext uri="{BB962C8B-B14F-4D97-AF65-F5344CB8AC3E}">
        <p14:creationId xmlns:p14="http://schemas.microsoft.com/office/powerpoint/2010/main" val="1134872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96012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6012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024360" y="5897880"/>
            <a:ext cx="164592" cy="96012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320040"/>
            <a:ext cx="5394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C7B891"/>
                </a:solidFill>
                <a:latin typeface="Aptos"/>
              </a:defRPr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C7B89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TACTICAL DECISION-MAKING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3761" y="2720739"/>
            <a:ext cx="35391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>
                <a:solidFill>
                  <a:srgbClr val="F4F4EE"/>
                </a:solidFill>
                <a:latin typeface="Aptos Display"/>
              </a:defRPr>
            </a:pP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THE OODA LOOP</a:t>
            </a:r>
          </a:p>
        </p:txBody>
      </p:sp>
      <p:sp>
        <p:nvSpPr>
          <p:cNvPr id="9" name="Rectangle 8"/>
          <p:cNvSpPr/>
          <p:nvPr/>
        </p:nvSpPr>
        <p:spPr>
          <a:xfrm>
            <a:off x="1350293" y="3433971"/>
            <a:ext cx="1874519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711362" y="658367"/>
            <a:ext cx="5398597" cy="5101157"/>
          </a:xfrm>
          <a:prstGeom prst="roundRect">
            <a:avLst/>
          </a:prstGeom>
          <a:solidFill>
            <a:srgbClr val="EBEBE5"/>
          </a:solidFill>
          <a:ln w="2286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rcRect l="22829" t="1239" r="22478" b="6438"/>
          <a:stretch>
            <a:fillRect/>
          </a:stretch>
        </p:blipFill>
        <p:spPr>
          <a:xfrm>
            <a:off x="5711363" y="658368"/>
            <a:ext cx="5394960" cy="50828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2" name="TextBox 21"/>
          <p:cNvSpPr txBox="1"/>
          <p:nvPr/>
        </p:nvSpPr>
        <p:spPr>
          <a:xfrm>
            <a:off x="658368" y="6199632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C7B891"/>
                </a:solidFill>
                <a:latin typeface="Aptos"/>
              </a:defRPr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C7B89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Safety is a continuous cycle of observation — not a one-time checklist.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8368" y="6537960"/>
            <a:ext cx="10789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9BA097"/>
                </a:solidFill>
                <a:latin typeface="Aptos"/>
              </a:defRPr>
            </a:pPr>
            <a:r>
              <a:rPr kumimoji="0" sz="700" b="0" i="0" u="none" strike="noStrike" kern="1200" cap="none" spc="0" normalizeH="0" baseline="0" noProof="0">
                <a:ln>
                  <a:noFill/>
                </a:ln>
                <a:solidFill>
                  <a:srgbClr val="9BA09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TACTICAL AWARENESS  •  THE REALTOR® SAFETY PLAYBOOK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E76C0-B5DB-5921-2B7C-96F2129C6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85410E-150B-3324-5594-26AD4F95FD88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675167-4881-752A-ED89-ACFA5379305B}"/>
              </a:ext>
            </a:extLst>
          </p:cNvPr>
          <p:cNvSpPr/>
          <p:nvPr/>
        </p:nvSpPr>
        <p:spPr>
          <a:xfrm>
            <a:off x="0" y="0"/>
            <a:ext cx="164592" cy="96012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BC9D4D-14F7-D1E9-2A8F-E7B604FF3825}"/>
              </a:ext>
            </a:extLst>
          </p:cNvPr>
          <p:cNvSpPr/>
          <p:nvPr/>
        </p:nvSpPr>
        <p:spPr>
          <a:xfrm>
            <a:off x="0" y="0"/>
            <a:ext cx="96012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7242E5-022F-64AA-595E-5D7A26B09C93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E8AC1B-61A6-DFC3-8195-427C89DE1542}"/>
              </a:ext>
            </a:extLst>
          </p:cNvPr>
          <p:cNvSpPr/>
          <p:nvPr/>
        </p:nvSpPr>
        <p:spPr>
          <a:xfrm>
            <a:off x="12024360" y="5897880"/>
            <a:ext cx="164592" cy="96012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C5EB1A-1712-F199-CAC9-5FAE3368A710}"/>
              </a:ext>
            </a:extLst>
          </p:cNvPr>
          <p:cNvSpPr txBox="1"/>
          <p:nvPr/>
        </p:nvSpPr>
        <p:spPr>
          <a:xfrm>
            <a:off x="640080" y="320040"/>
            <a:ext cx="5394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C7B891"/>
                </a:solidFill>
                <a:latin typeface="Aptos"/>
              </a:defRPr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C7B89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TACTICAL DECISION-MAKING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725CA8-6C7A-5E9A-DCC4-ADFB77618E0D}"/>
              </a:ext>
            </a:extLst>
          </p:cNvPr>
          <p:cNvSpPr txBox="1"/>
          <p:nvPr/>
        </p:nvSpPr>
        <p:spPr>
          <a:xfrm>
            <a:off x="1210019" y="2722019"/>
            <a:ext cx="35391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>
                <a:solidFill>
                  <a:srgbClr val="F4F4EE"/>
                </a:solidFill>
                <a:latin typeface="Aptos Display"/>
              </a:defRPr>
            </a:pP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THE OODA LOOP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FD27E8-15FF-72A3-F65D-CE949EC88B1F}"/>
              </a:ext>
            </a:extLst>
          </p:cNvPr>
          <p:cNvSpPr/>
          <p:nvPr/>
        </p:nvSpPr>
        <p:spPr>
          <a:xfrm>
            <a:off x="1210019" y="3435251"/>
            <a:ext cx="1874519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B4E3C8F-F81B-B4D3-51C5-631B84306E83}"/>
              </a:ext>
            </a:extLst>
          </p:cNvPr>
          <p:cNvSpPr/>
          <p:nvPr/>
        </p:nvSpPr>
        <p:spPr>
          <a:xfrm>
            <a:off x="5711362" y="658367"/>
            <a:ext cx="5398597" cy="5101157"/>
          </a:xfrm>
          <a:prstGeom prst="roundRect">
            <a:avLst/>
          </a:prstGeom>
          <a:solidFill>
            <a:srgbClr val="EBEBE5"/>
          </a:solidFill>
          <a:ln w="22860"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382239A-F30D-AB0F-E928-4720ECB63C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598" r="13598"/>
          <a:stretch/>
        </p:blipFill>
        <p:spPr>
          <a:xfrm>
            <a:off x="5561057" y="612647"/>
            <a:ext cx="5651439" cy="53245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C8DDE2C-6F38-8ABC-D46E-DACB83A61FB8}"/>
              </a:ext>
            </a:extLst>
          </p:cNvPr>
          <p:cNvSpPr txBox="1"/>
          <p:nvPr/>
        </p:nvSpPr>
        <p:spPr>
          <a:xfrm>
            <a:off x="658368" y="6199632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C7B891"/>
                </a:solidFill>
                <a:latin typeface="Aptos"/>
              </a:defRPr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C7B89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Safety is a continuous cycle of observation — not a one-time checklist.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B2401D-2643-D464-E6E9-862391AA4C99}"/>
              </a:ext>
            </a:extLst>
          </p:cNvPr>
          <p:cNvSpPr txBox="1"/>
          <p:nvPr/>
        </p:nvSpPr>
        <p:spPr>
          <a:xfrm>
            <a:off x="658368" y="6537960"/>
            <a:ext cx="10789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9BA097"/>
                </a:solidFill>
                <a:latin typeface="Aptos"/>
              </a:defRPr>
            </a:pPr>
            <a:r>
              <a:rPr kumimoji="0" sz="700" b="0" i="0" u="none" strike="noStrike" kern="1200" cap="none" spc="0" normalizeH="0" baseline="0" noProof="0">
                <a:ln>
                  <a:noFill/>
                </a:ln>
                <a:solidFill>
                  <a:srgbClr val="9BA09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TACTICAL AWARENESS  •  THE REALTOR® SAFETY PLAYBOOK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2ADD80-1E3B-B1AF-A465-DF6864AB7C49}"/>
              </a:ext>
            </a:extLst>
          </p:cNvPr>
          <p:cNvSpPr txBox="1"/>
          <p:nvPr/>
        </p:nvSpPr>
        <p:spPr>
          <a:xfrm>
            <a:off x="1210019" y="3607057"/>
            <a:ext cx="25655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>
                <a:solidFill>
                  <a:srgbClr val="F4F4EE"/>
                </a:solidFill>
                <a:latin typeface="Aptos Display"/>
              </a:defRPr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JOHN BOYD</a:t>
            </a: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srgbClr val="F4F4EE"/>
              </a:solidFill>
              <a:effectLst/>
              <a:uLnTx/>
              <a:uFillTx/>
              <a:latin typeface="Aptos Displ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030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26FC3-60D6-E65C-3F2A-F4FD4F02A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556EC3-5593-F639-ECAB-5F416A266909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E34246-9B54-92CB-5935-6F7B7D6BFB14}"/>
              </a:ext>
            </a:extLst>
          </p:cNvPr>
          <p:cNvSpPr/>
          <p:nvPr/>
        </p:nvSpPr>
        <p:spPr>
          <a:xfrm>
            <a:off x="0" y="0"/>
            <a:ext cx="164592" cy="96012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4BB120-54F1-FCFE-11A0-87029E2C0E43}"/>
              </a:ext>
            </a:extLst>
          </p:cNvPr>
          <p:cNvSpPr/>
          <p:nvPr/>
        </p:nvSpPr>
        <p:spPr>
          <a:xfrm>
            <a:off x="0" y="0"/>
            <a:ext cx="960120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48D09B-3B5F-0D51-629A-6E074FB2652B}"/>
              </a:ext>
            </a:extLst>
          </p:cNvPr>
          <p:cNvSpPr/>
          <p:nvPr/>
        </p:nvSpPr>
        <p:spPr>
          <a:xfrm>
            <a:off x="11109960" y="6693408"/>
            <a:ext cx="1078992" cy="164592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04389C-6773-5CFB-2F0F-7E796310DBEF}"/>
              </a:ext>
            </a:extLst>
          </p:cNvPr>
          <p:cNvSpPr/>
          <p:nvPr/>
        </p:nvSpPr>
        <p:spPr>
          <a:xfrm>
            <a:off x="12024360" y="5897880"/>
            <a:ext cx="164592" cy="960120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FBED4E-B76F-2CBF-A3C3-9382DFC84E09}"/>
              </a:ext>
            </a:extLst>
          </p:cNvPr>
          <p:cNvSpPr txBox="1"/>
          <p:nvPr/>
        </p:nvSpPr>
        <p:spPr>
          <a:xfrm>
            <a:off x="640080" y="320040"/>
            <a:ext cx="5394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1">
                <a:solidFill>
                  <a:srgbClr val="C7B891"/>
                </a:solidFill>
                <a:latin typeface="Aptos"/>
              </a:defRPr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C7B89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TACTICAL DECISION-MAKING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7BCE7B-B61C-682E-8996-A89C6FC040D7}"/>
              </a:ext>
            </a:extLst>
          </p:cNvPr>
          <p:cNvSpPr txBox="1"/>
          <p:nvPr/>
        </p:nvSpPr>
        <p:spPr>
          <a:xfrm>
            <a:off x="640080" y="658368"/>
            <a:ext cx="53949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>
                <a:solidFill>
                  <a:srgbClr val="F4F4EE"/>
                </a:solidFill>
                <a:latin typeface="Aptos Display"/>
              </a:defRPr>
            </a:pP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THE OODA LOOP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8CA3BF-B543-5DD2-EFA4-414B1B7DFBDB}"/>
              </a:ext>
            </a:extLst>
          </p:cNvPr>
          <p:cNvSpPr/>
          <p:nvPr/>
        </p:nvSpPr>
        <p:spPr>
          <a:xfrm>
            <a:off x="640080" y="1371600"/>
            <a:ext cx="1874519" cy="54864"/>
          </a:xfrm>
          <a:prstGeom prst="rect">
            <a:avLst/>
          </a:prstGeom>
          <a:solidFill>
            <a:srgbClr val="C7B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AA0DFC8-1817-9405-AA68-D008F91459ED}"/>
              </a:ext>
            </a:extLst>
          </p:cNvPr>
          <p:cNvSpPr/>
          <p:nvPr/>
        </p:nvSpPr>
        <p:spPr>
          <a:xfrm>
            <a:off x="640079" y="1737360"/>
            <a:ext cx="4550179" cy="4462272"/>
          </a:xfrm>
          <a:prstGeom prst="roundRect">
            <a:avLst/>
          </a:prstGeom>
          <a:solidFill>
            <a:srgbClr val="1F271F"/>
          </a:solidFill>
          <a:ln w="15240">
            <a:solidFill>
              <a:srgbClr val="4953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1B56AE4-7B8F-FD3E-B67F-CD5F68622C2D}"/>
              </a:ext>
            </a:extLst>
          </p:cNvPr>
          <p:cNvSpPr/>
          <p:nvPr/>
        </p:nvSpPr>
        <p:spPr>
          <a:xfrm>
            <a:off x="914400" y="1993392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OBSERVE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D2C2776-53E7-99C2-D15B-BBCCD958F181}"/>
              </a:ext>
            </a:extLst>
          </p:cNvPr>
          <p:cNvSpPr/>
          <p:nvPr/>
        </p:nvSpPr>
        <p:spPr>
          <a:xfrm>
            <a:off x="914400" y="2752344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ORIENT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A8DDCD-69B5-0B0F-EAEB-DC1D1D4761E4}"/>
              </a:ext>
            </a:extLst>
          </p:cNvPr>
          <p:cNvSpPr txBox="1"/>
          <p:nvPr/>
        </p:nvSpPr>
        <p:spPr>
          <a:xfrm>
            <a:off x="2331720" y="2734056"/>
            <a:ext cx="1874519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What does it mean here?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C7928B5-B604-A733-27B4-0C1D8C8F464E}"/>
              </a:ext>
            </a:extLst>
          </p:cNvPr>
          <p:cNvSpPr/>
          <p:nvPr/>
        </p:nvSpPr>
        <p:spPr>
          <a:xfrm>
            <a:off x="914400" y="3511296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DECIDE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2716C0-5721-4A44-9169-F41EDE0C85D1}"/>
              </a:ext>
            </a:extLst>
          </p:cNvPr>
          <p:cNvSpPr txBox="1"/>
          <p:nvPr/>
        </p:nvSpPr>
        <p:spPr>
          <a:xfrm>
            <a:off x="2331720" y="3493008"/>
            <a:ext cx="1874519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What is my safest option?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023A1D1-8ECF-51B0-846C-73CDB44C81C8}"/>
              </a:ext>
            </a:extLst>
          </p:cNvPr>
          <p:cNvSpPr/>
          <p:nvPr/>
        </p:nvSpPr>
        <p:spPr>
          <a:xfrm>
            <a:off x="914400" y="4270248"/>
            <a:ext cx="1234440" cy="438912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>
                <a:solidFill>
                  <a:srgbClr val="F4F4EE"/>
                </a:solidFill>
                <a:latin typeface="Aptos"/>
              </a:defRPr>
            </a:pPr>
            <a:r>
              <a:rPr kumimoji="0" sz="13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F42405-893F-D2B3-10E4-CFFF9787AEF2}"/>
              </a:ext>
            </a:extLst>
          </p:cNvPr>
          <p:cNvSpPr txBox="1"/>
          <p:nvPr/>
        </p:nvSpPr>
        <p:spPr>
          <a:xfrm>
            <a:off x="2331720" y="4251960"/>
            <a:ext cx="1874519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Move — then reassess.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083CF11-3D35-812A-6C0A-3C959F9CC432}"/>
              </a:ext>
            </a:extLst>
          </p:cNvPr>
          <p:cNvSpPr/>
          <p:nvPr/>
        </p:nvSpPr>
        <p:spPr>
          <a:xfrm>
            <a:off x="914400" y="5120640"/>
            <a:ext cx="3337560" cy="502920"/>
          </a:xfrm>
          <a:prstGeom prst="roundRect">
            <a:avLst/>
          </a:prstGeom>
          <a:solidFill>
            <a:srgbClr val="495337"/>
          </a:solidFill>
          <a:ln>
            <a:solidFill>
              <a:srgbClr val="C7B8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rgbClr val="F4F4EE"/>
                </a:solidFill>
                <a:latin typeface="Aptos"/>
              </a:defRPr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4F4E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OBSERVE • ORIENT • DECIDE • ACT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93483D-6B01-7FB3-0B3E-E7F616CC6878}"/>
              </a:ext>
            </a:extLst>
          </p:cNvPr>
          <p:cNvSpPr txBox="1"/>
          <p:nvPr/>
        </p:nvSpPr>
        <p:spPr>
          <a:xfrm>
            <a:off x="658368" y="6199632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C7B891"/>
                </a:solidFill>
                <a:latin typeface="Aptos"/>
              </a:defRPr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C7B89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Safety is a continuous cycle of observation — not a one-time checklist.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15B1AD-434D-2227-689C-386CE14FDE17}"/>
              </a:ext>
            </a:extLst>
          </p:cNvPr>
          <p:cNvSpPr txBox="1"/>
          <p:nvPr/>
        </p:nvSpPr>
        <p:spPr>
          <a:xfrm>
            <a:off x="658368" y="6537960"/>
            <a:ext cx="10789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9BA097"/>
                </a:solidFill>
                <a:latin typeface="Aptos"/>
              </a:defRPr>
            </a:pPr>
            <a:r>
              <a:rPr kumimoji="0" sz="700" b="0" i="0" u="none" strike="noStrike" kern="1200" cap="none" spc="0" normalizeH="0" baseline="0" noProof="0">
                <a:ln>
                  <a:noFill/>
                </a:ln>
                <a:solidFill>
                  <a:srgbClr val="9BA09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TACTICAL AWARENESS  •  THE REALTOR® SAFETY PLAYBOOK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21F590-EE72-306F-A8A7-56B0F3B5A5CA}"/>
              </a:ext>
            </a:extLst>
          </p:cNvPr>
          <p:cNvSpPr txBox="1"/>
          <p:nvPr/>
        </p:nvSpPr>
        <p:spPr>
          <a:xfrm>
            <a:off x="5967159" y="3328969"/>
            <a:ext cx="54476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r>
              <a:rPr kumimoji="0" sz="4800" b="0" i="0" u="none" strike="noStrike" kern="1200" cap="none" spc="0" normalizeH="0" baseline="0" noProof="0" dirty="0">
                <a:ln>
                  <a:noFill/>
                </a:ln>
                <a:solidFill>
                  <a:srgbClr val="E0D5B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What is happening?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9C2A7C-44C8-0783-3301-011DCAF366D7}"/>
              </a:ext>
            </a:extLst>
          </p:cNvPr>
          <p:cNvSpPr txBox="1"/>
          <p:nvPr/>
        </p:nvSpPr>
        <p:spPr>
          <a:xfrm>
            <a:off x="2331720" y="2119449"/>
            <a:ext cx="171072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D5B8"/>
                </a:solidFill>
                <a:latin typeface="Aptos"/>
              </a:defRPr>
            </a:pPr>
            <a:r>
              <a:rPr lang="en-US" sz="1400" dirty="0">
                <a:solidFill>
                  <a:srgbClr val="E0D5B8"/>
                </a:solidFill>
                <a:latin typeface="Aptos"/>
              </a:rPr>
              <a:t>What is happening?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E0D5B8"/>
                </a:solidFill>
                <a:latin typeface="Aptos"/>
              </a:defRPr>
            </a:pP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E0D5B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0588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3551</TotalTime>
  <Words>2164</Words>
  <Application>Microsoft Office PowerPoint</Application>
  <PresentationFormat>Widescreen</PresentationFormat>
  <Paragraphs>393</Paragraphs>
  <Slides>46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Maurice Taylor</dc:creator>
  <cp:keywords/>
  <dc:description>generated using python-pptx</dc:description>
  <cp:lastModifiedBy>Vivid Real Estate Learning Center</cp:lastModifiedBy>
  <cp:revision>3</cp:revision>
  <cp:lastPrinted>2026-08-27T02:38:09Z</cp:lastPrinted>
  <dcterms:created xsi:type="dcterms:W3CDTF">2013-01-27T09:14:16Z</dcterms:created>
  <dcterms:modified xsi:type="dcterms:W3CDTF">2026-09-01T18:49:31Z</dcterms:modified>
  <cp:category/>
</cp:coreProperties>
</file>