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92" r:id="rId2"/>
    <p:sldId id="293" r:id="rId3"/>
    <p:sldId id="295" r:id="rId4"/>
    <p:sldId id="300" r:id="rId5"/>
    <p:sldId id="296" r:id="rId6"/>
    <p:sldId id="294" r:id="rId7"/>
    <p:sldId id="297" r:id="rId8"/>
    <p:sldId id="298" r:id="rId9"/>
    <p:sldId id="299" r:id="rId10"/>
    <p:sldId id="303" r:id="rId11"/>
    <p:sldId id="306" r:id="rId12"/>
    <p:sldId id="301" r:id="rId13"/>
    <p:sldId id="308" r:id="rId14"/>
    <p:sldId id="309" r:id="rId15"/>
    <p:sldId id="307" r:id="rId16"/>
    <p:sldId id="30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513" autoAdjust="0"/>
    <p:restoredTop sz="94624" autoAdjust="0"/>
  </p:normalViewPr>
  <p:slideViewPr>
    <p:cSldViewPr>
      <p:cViewPr>
        <p:scale>
          <a:sx n="80" d="100"/>
          <a:sy n="80" d="100"/>
        </p:scale>
        <p:origin x="-1320" y="15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E59E7-C449-4406-BCBC-8052D76DE4DB}" type="datetimeFigureOut">
              <a:rPr lang="en-US" smtClean="0"/>
              <a:pPr/>
              <a:t>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C1DAF7-2EAB-45F5-AD6D-E9C0C93226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4045B7-B8FC-4BB8-8234-E599AB14BD1D}" type="datetimeFigureOut">
              <a:rPr lang="en-US" smtClean="0"/>
              <a:pPr/>
              <a:t>2/11/2015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9FC0DA-89C5-4E5A-8F80-1F02E04FFF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4045B7-B8FC-4BB8-8234-E599AB14BD1D}"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4045B7-B8FC-4BB8-8234-E599AB14BD1D}"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4045B7-B8FC-4BB8-8234-E599AB14BD1D}"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4045B7-B8FC-4BB8-8234-E599AB14BD1D}"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FC0DA-89C5-4E5A-8F80-1F02E04FFF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4045B7-B8FC-4BB8-8234-E599AB14BD1D}" type="datetimeFigureOut">
              <a:rPr lang="en-US" smtClean="0"/>
              <a:pPr/>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4045B7-B8FC-4BB8-8234-E599AB14BD1D}" type="datetimeFigureOut">
              <a:rPr lang="en-US" smtClean="0"/>
              <a:pPr/>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4045B7-B8FC-4BB8-8234-E599AB14BD1D}" type="datetimeFigureOut">
              <a:rPr lang="en-US" smtClean="0"/>
              <a:pPr/>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045B7-B8FC-4BB8-8234-E599AB14BD1D}" type="datetimeFigureOut">
              <a:rPr lang="en-US" smtClean="0"/>
              <a:pPr/>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4045B7-B8FC-4BB8-8234-E599AB14BD1D}" type="datetimeFigureOut">
              <a:rPr lang="en-US" smtClean="0"/>
              <a:pPr/>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FC0DA-89C5-4E5A-8F80-1F02E04FFF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4045B7-B8FC-4BB8-8234-E599AB14BD1D}" type="datetimeFigureOut">
              <a:rPr lang="en-US" smtClean="0"/>
              <a:pPr/>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9FC0DA-89C5-4E5A-8F80-1F02E04FFF9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4045B7-B8FC-4BB8-8234-E599AB14BD1D}" type="datetimeFigureOut">
              <a:rPr lang="en-US" smtClean="0"/>
              <a:pPr/>
              <a:t>2/11/2015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9FC0DA-89C5-4E5A-8F80-1F02E04FFF9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dirty="0"/>
          </a:p>
        </p:txBody>
      </p:sp>
      <p:sp>
        <p:nvSpPr>
          <p:cNvPr id="5" name="Content Placeholder 4"/>
          <p:cNvSpPr>
            <a:spLocks noGrp="1"/>
          </p:cNvSpPr>
          <p:nvPr>
            <p:ph idx="1"/>
          </p:nvPr>
        </p:nvSpPr>
        <p:spPr>
          <a:xfrm>
            <a:off x="457200" y="2667000"/>
            <a:ext cx="8229600" cy="3657600"/>
          </a:xfrm>
        </p:spPr>
        <p:txBody>
          <a:bodyPr>
            <a:normAutofit fontScale="85000" lnSpcReduction="10000"/>
          </a:bodyPr>
          <a:lstStyle/>
          <a:p>
            <a:pPr algn="ctr">
              <a:buNone/>
            </a:pPr>
            <a:endParaRPr lang="en-US" sz="4300" dirty="0" smtClean="0">
              <a:solidFill>
                <a:schemeClr val="tx2"/>
              </a:solidFill>
              <a:latin typeface="Tw Cen MT Condensed Extra Bold" pitchFamily="34" charset="0"/>
            </a:endParaRPr>
          </a:p>
          <a:p>
            <a:pPr algn="ctr">
              <a:buNone/>
            </a:pPr>
            <a:r>
              <a:rPr lang="en-US" sz="6400" dirty="0" smtClean="0">
                <a:solidFill>
                  <a:schemeClr val="tx2"/>
                </a:solidFill>
                <a:latin typeface="Tw Cen MT Condensed Extra Bold" pitchFamily="34" charset="0"/>
              </a:rPr>
              <a:t>R-P-A-C! Focus on Fundraising</a:t>
            </a:r>
          </a:p>
          <a:p>
            <a:pPr>
              <a:buNone/>
            </a:pPr>
            <a:endParaRPr lang="en-US" dirty="0" smtClean="0"/>
          </a:p>
          <a:p>
            <a:pPr>
              <a:buNone/>
            </a:pPr>
            <a:endParaRPr lang="en-US" dirty="0" smtClean="0"/>
          </a:p>
          <a:p>
            <a:pPr>
              <a:buNone/>
            </a:pPr>
            <a:endParaRPr lang="en-US" dirty="0" smtClean="0"/>
          </a:p>
          <a:p>
            <a:pPr>
              <a:buNone/>
            </a:pPr>
            <a:r>
              <a:rPr lang="en-US" sz="2200" dirty="0" smtClean="0"/>
              <a:t>Leslie </a:t>
            </a:r>
            <a:r>
              <a:rPr lang="en-US" sz="2200" dirty="0" err="1" smtClean="0"/>
              <a:t>Kopel</a:t>
            </a:r>
            <a:r>
              <a:rPr lang="en-US" sz="2200" dirty="0" smtClean="0"/>
              <a:t>, Governmental Programs Manager</a:t>
            </a:r>
          </a:p>
          <a:p>
            <a:pPr>
              <a:buNone/>
            </a:pPr>
            <a:r>
              <a:rPr lang="en-US" sz="2200" dirty="0" smtClean="0"/>
              <a:t>2015 GAR Inaugural &amp; Legislative Conference</a:t>
            </a:r>
          </a:p>
          <a:p>
            <a:pPr>
              <a:buNone/>
            </a:pPr>
            <a:r>
              <a:rPr lang="en-US" sz="2200" dirty="0" smtClean="0"/>
              <a:t>February 11, 2015</a:t>
            </a:r>
          </a:p>
        </p:txBody>
      </p:sp>
      <p:pic>
        <p:nvPicPr>
          <p:cNvPr id="6" name="Picture 5" descr="RPAClogoColor.gif"/>
          <p:cNvPicPr>
            <a:picLocks noChangeAspect="1"/>
          </p:cNvPicPr>
          <p:nvPr/>
        </p:nvPicPr>
        <p:blipFill>
          <a:blip r:embed="rId2" cstate="print"/>
          <a:stretch>
            <a:fillRect/>
          </a:stretch>
        </p:blipFill>
        <p:spPr>
          <a:xfrm>
            <a:off x="6172200" y="914400"/>
            <a:ext cx="2743200" cy="17137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dirty="0" smtClean="0">
                <a:latin typeface="Tw Cen MT Condensed Extra Bold" pitchFamily="34" charset="0"/>
              </a:rPr>
              <a:t>AVAILABLE RESOURCES</a:t>
            </a:r>
            <a:endParaRPr lang="en-US" dirty="0">
              <a:latin typeface="Tw Cen MT Condensed Extra Bold" pitchFamily="34" charset="0"/>
            </a:endParaRPr>
          </a:p>
        </p:txBody>
      </p:sp>
      <p:sp>
        <p:nvSpPr>
          <p:cNvPr id="3" name="Content Placeholder 2"/>
          <p:cNvSpPr>
            <a:spLocks noGrp="1"/>
          </p:cNvSpPr>
          <p:nvPr>
            <p:ph idx="1"/>
          </p:nvPr>
        </p:nvSpPr>
        <p:spPr>
          <a:xfrm>
            <a:off x="457200" y="1676400"/>
            <a:ext cx="8229600" cy="4648200"/>
          </a:xfrm>
        </p:spPr>
        <p:txBody>
          <a:bodyPr>
            <a:normAutofit/>
          </a:bodyPr>
          <a:lstStyle/>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Seed money for fundraising events is available through RIAC (request form is on the GAR website)</a:t>
            </a:r>
          </a:p>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NAR Major Investor Event-Based Fundraising Program</a:t>
            </a:r>
          </a:p>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NAR Fundraising Grants</a:t>
            </a:r>
          </a:p>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Promotional materials and RPAC recognition items available through GAR and NAR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smtClean="0">
                <a:latin typeface="Tw Cen MT Condensed Extra Bold" pitchFamily="34" charset="0"/>
              </a:rPr>
              <a:t>KEEPING IT LEGAL</a:t>
            </a:r>
            <a:endParaRPr lang="en-US" dirty="0">
              <a:latin typeface="Tw Cen MT Condensed Extra Bold" pitchFamily="34" charset="0"/>
            </a:endParaRPr>
          </a:p>
        </p:txBody>
      </p:sp>
      <p:sp>
        <p:nvSpPr>
          <p:cNvPr id="3" name="Content Placeholder 2"/>
          <p:cNvSpPr>
            <a:spLocks noGrp="1"/>
          </p:cNvSpPr>
          <p:nvPr>
            <p:ph idx="1"/>
          </p:nvPr>
        </p:nvSpPr>
        <p:spPr>
          <a:xfrm>
            <a:off x="457200" y="1828800"/>
            <a:ext cx="8229600" cy="4495800"/>
          </a:xfrm>
        </p:spPr>
        <p:txBody>
          <a:bodyPr>
            <a:normAutofit lnSpcReduction="10000"/>
          </a:bodyPr>
          <a:lstStyle/>
          <a:p>
            <a:pPr algn="ctr">
              <a:buNone/>
            </a:pPr>
            <a:endParaRPr lang="en-US" sz="4000" dirty="0" smtClean="0">
              <a:latin typeface="Tw Cen MT Condensed Extra Bold" pitchFamily="34" charset="0"/>
            </a:endParaRPr>
          </a:p>
          <a:p>
            <a:pPr algn="ctr">
              <a:buNone/>
            </a:pPr>
            <a:r>
              <a:rPr lang="en-US" sz="5400" dirty="0" smtClean="0">
                <a:solidFill>
                  <a:schemeClr val="tx2"/>
                </a:solidFill>
                <a:latin typeface="Tw Cen MT Condensed Extra Bold" pitchFamily="34" charset="0"/>
              </a:rPr>
              <a:t>“Do now.  Ask later”</a:t>
            </a:r>
          </a:p>
          <a:p>
            <a:pPr algn="r">
              <a:buNone/>
            </a:pPr>
            <a:r>
              <a:rPr lang="en-US" sz="2400" dirty="0" smtClean="0">
                <a:solidFill>
                  <a:schemeClr val="tx2"/>
                </a:solidFill>
                <a:latin typeface="Tw Cen MT Condensed Extra Bold" pitchFamily="34" charset="0"/>
              </a:rPr>
              <a:t>Jennifer Lundy, GAR Director of Finance</a:t>
            </a:r>
          </a:p>
          <a:p>
            <a:pPr>
              <a:buNone/>
            </a:pPr>
            <a:endParaRPr lang="en-US" sz="4000" dirty="0" smtClean="0">
              <a:latin typeface="Tw Cen MT Condensed Extra Bold" pitchFamily="34" charset="0"/>
            </a:endParaRPr>
          </a:p>
          <a:p>
            <a:pPr algn="ctr">
              <a:buNone/>
            </a:pPr>
            <a:r>
              <a:rPr lang="en-US" sz="9600" dirty="0" smtClean="0">
                <a:solidFill>
                  <a:srgbClr val="FF0000"/>
                </a:solidFill>
                <a:latin typeface="Tw Cen MT Condensed Extra Bold" pitchFamily="34" charset="0"/>
              </a:rPr>
              <a:t>WRONG!!!</a:t>
            </a:r>
            <a:endParaRPr lang="en-US" sz="9600" dirty="0">
              <a:solidFill>
                <a:srgbClr val="FF0000"/>
              </a:solidFill>
              <a:latin typeface="Tw Cen MT Condensed Extra Bold"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smtClean="0">
                <a:latin typeface="Tw Cen MT Condensed Extra Bold" pitchFamily="34" charset="0"/>
              </a:rPr>
              <a:t>LEGAL ISSUES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572000"/>
          </a:xfrm>
        </p:spPr>
        <p:txBody>
          <a:bodyPr>
            <a:normAutofit/>
          </a:bodyPr>
          <a:lstStyle/>
          <a:p>
            <a:pPr>
              <a:buNone/>
            </a:pPr>
            <a:r>
              <a:rPr lang="en-US" sz="3200" dirty="0" err="1" smtClean="0">
                <a:solidFill>
                  <a:schemeClr val="tx2"/>
                </a:solidFill>
                <a:latin typeface="Tw Cen MT Condensed Extra Bold" pitchFamily="34" charset="0"/>
              </a:rPr>
              <a:t>Solicitable</a:t>
            </a:r>
            <a:r>
              <a:rPr lang="en-US" sz="3200" dirty="0" smtClean="0">
                <a:solidFill>
                  <a:schemeClr val="tx2"/>
                </a:solidFill>
                <a:latin typeface="Tw Cen MT Condensed Extra Bold" pitchFamily="34" charset="0"/>
              </a:rPr>
              <a:t> vs. Non-</a:t>
            </a:r>
            <a:r>
              <a:rPr lang="en-US" sz="3200" dirty="0" err="1" smtClean="0">
                <a:solidFill>
                  <a:schemeClr val="tx2"/>
                </a:solidFill>
                <a:latin typeface="Tw Cen MT Condensed Extra Bold" pitchFamily="34" charset="0"/>
              </a:rPr>
              <a:t>Solicitable</a:t>
            </a:r>
            <a:r>
              <a:rPr lang="en-US" sz="3200" dirty="0" smtClean="0">
                <a:solidFill>
                  <a:schemeClr val="tx2"/>
                </a:solidFill>
                <a:latin typeface="Tw Cen MT Condensed Extra Bold" pitchFamily="34" charset="0"/>
              </a:rPr>
              <a:t> Classes:</a:t>
            </a:r>
          </a:p>
          <a:p>
            <a:pPr marL="457200" indent="-457200">
              <a:spcBef>
                <a:spcPts val="0"/>
              </a:spcBef>
              <a:buFont typeface="Arial" pitchFamily="34" charset="0"/>
              <a:buChar char="•"/>
            </a:pPr>
            <a:r>
              <a:rPr lang="en-US" sz="2800" dirty="0" err="1" smtClean="0">
                <a:solidFill>
                  <a:schemeClr val="tx2"/>
                </a:solidFill>
                <a:latin typeface="Tw Cen MT Condensed Extra Bold" pitchFamily="34" charset="0"/>
              </a:rPr>
              <a:t>Solicitable</a:t>
            </a:r>
            <a:r>
              <a:rPr lang="en-US" sz="2800" dirty="0" smtClean="0">
                <a:solidFill>
                  <a:schemeClr val="tx2"/>
                </a:solidFill>
                <a:latin typeface="Tw Cen MT Condensed Extra Bold" pitchFamily="34" charset="0"/>
              </a:rPr>
              <a:t> Class – REALTORS</a:t>
            </a:r>
            <a:r>
              <a:rPr lang="en-US" sz="2800" baseline="30000" dirty="0" smtClean="0">
                <a:solidFill>
                  <a:schemeClr val="tx2"/>
                </a:solidFill>
                <a:latin typeface="Tw Cen MT Condensed Extra Bold" pitchFamily="34" charset="0"/>
              </a:rPr>
              <a:t>®</a:t>
            </a:r>
            <a:r>
              <a:rPr lang="en-US" sz="2800" dirty="0" smtClean="0">
                <a:solidFill>
                  <a:schemeClr val="tx2"/>
                </a:solidFill>
                <a:latin typeface="Tw Cen MT Condensed Extra Bold" pitchFamily="34" charset="0"/>
              </a:rPr>
              <a:t> and their immediate families, Affiliate Members, Association Staff (in general)</a:t>
            </a:r>
          </a:p>
          <a:p>
            <a:pPr marL="457200" indent="-457200">
              <a:spcBef>
                <a:spcPts val="0"/>
              </a:spcBef>
              <a:buFont typeface="Arial" pitchFamily="34" charset="0"/>
              <a:buChar char="•"/>
            </a:pPr>
            <a:r>
              <a:rPr lang="en-US" sz="2800" dirty="0" smtClean="0">
                <a:solidFill>
                  <a:schemeClr val="tx2"/>
                </a:solidFill>
                <a:latin typeface="Tw Cen MT Condensed Extra Bold" pitchFamily="34" charset="0"/>
              </a:rPr>
              <a:t>Non-</a:t>
            </a:r>
            <a:r>
              <a:rPr lang="en-US" sz="2800" dirty="0" err="1" smtClean="0">
                <a:solidFill>
                  <a:schemeClr val="tx2"/>
                </a:solidFill>
                <a:latin typeface="Tw Cen MT Condensed Extra Bold" pitchFamily="34" charset="0"/>
              </a:rPr>
              <a:t>Solicitable</a:t>
            </a:r>
            <a:r>
              <a:rPr lang="en-US" sz="2800" dirty="0" smtClean="0">
                <a:solidFill>
                  <a:schemeClr val="tx2"/>
                </a:solidFill>
                <a:latin typeface="Tw Cen MT Condensed Extra Bold" pitchFamily="34" charset="0"/>
              </a:rPr>
              <a:t> Class – everyone else!</a:t>
            </a:r>
          </a:p>
          <a:p>
            <a:pPr>
              <a:buNone/>
            </a:pPr>
            <a:r>
              <a:rPr lang="en-US" sz="2800" dirty="0" smtClean="0">
                <a:solidFill>
                  <a:schemeClr val="tx2"/>
                </a:solidFill>
                <a:latin typeface="Tw Cen MT Condensed Extra Bold" pitchFamily="34" charset="0"/>
              </a:rPr>
              <a:t>This applies to solicitations for direct RPAC investments as well as in-kind donations &amp; sponsorships.</a:t>
            </a:r>
          </a:p>
          <a:p>
            <a:pPr>
              <a:buNone/>
            </a:pPr>
            <a:r>
              <a:rPr lang="en-US" sz="2800" dirty="0" smtClean="0">
                <a:solidFill>
                  <a:schemeClr val="tx2"/>
                </a:solidFill>
                <a:latin typeface="Tw Cen MT Condensed Extra Bold" pitchFamily="34" charset="0"/>
              </a:rPr>
              <a:t>Do not use unrestricted social media to advertise RPAC fundraising.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smtClean="0">
                <a:latin typeface="Tw Cen MT Condensed Extra Bold" pitchFamily="34" charset="0"/>
              </a:rPr>
              <a:t>LEGAL ISSUES</a:t>
            </a:r>
            <a:endParaRPr lang="en-US" dirty="0">
              <a:latin typeface="Tw Cen MT Condensed Extra Bold" pitchFamily="34" charset="0"/>
            </a:endParaRPr>
          </a:p>
        </p:txBody>
      </p:sp>
      <p:sp>
        <p:nvSpPr>
          <p:cNvPr id="3" name="Content Placeholder 2"/>
          <p:cNvSpPr>
            <a:spLocks noGrp="1"/>
          </p:cNvSpPr>
          <p:nvPr>
            <p:ph idx="1"/>
          </p:nvPr>
        </p:nvSpPr>
        <p:spPr>
          <a:xfrm>
            <a:off x="457200" y="1828800"/>
            <a:ext cx="8229600" cy="4495800"/>
          </a:xfrm>
        </p:spPr>
        <p:txBody>
          <a:bodyPr>
            <a:normAutofit/>
          </a:bodyPr>
          <a:lstStyle/>
          <a:p>
            <a:pPr>
              <a:buNone/>
            </a:pPr>
            <a:r>
              <a:rPr lang="en-US" sz="3200" dirty="0" smtClean="0">
                <a:solidFill>
                  <a:schemeClr val="tx2"/>
                </a:solidFill>
                <a:latin typeface="Tw Cen MT Condensed Extra Bold" pitchFamily="34" charset="0"/>
              </a:rPr>
              <a:t>RPAC Solicitation Notice/Disclaimer:</a:t>
            </a:r>
          </a:p>
          <a:p>
            <a:pPr marL="365760" lvl="1" indent="0">
              <a:spcBef>
                <a:spcPts val="0"/>
              </a:spcBef>
              <a:buNone/>
            </a:pPr>
            <a:r>
              <a:rPr lang="en-US" i="1" dirty="0" smtClean="0">
                <a:solidFill>
                  <a:schemeClr val="tx2"/>
                </a:solidFill>
                <a:latin typeface="Tw Cen MT Condensed" pitchFamily="34" charset="0"/>
              </a:rPr>
              <a:t>GARPAC contributions are voluntary and are used for political purposes. Contributions are not deductible for Federal Income Tax purposes. The Association will not favor or disadvantage anyone by reason of the amount of their contribution, and you may refuse to contribute without reprisal by the Association. Seventy percent of each contribution is split between Georgia RPAC to support state and local political candidates and Georgia RIAC for issues mobilization and education. Thirty percent is sent to National RPAC to support Federal candidates and is charged against your limits under 2 U.S.C. 441a.</a:t>
            </a:r>
          </a:p>
          <a:p>
            <a:pPr>
              <a:buNone/>
            </a:pPr>
            <a:r>
              <a:rPr lang="en-US" sz="2800" dirty="0" smtClean="0">
                <a:solidFill>
                  <a:schemeClr val="tx2"/>
                </a:solidFill>
                <a:latin typeface="Tw Cen MT Condensed Extra Bold" pitchFamily="34" charset="0"/>
              </a:rPr>
              <a:t>Safest course of action – if it says “RPAC,” then make sure the disclaimer is included.</a:t>
            </a:r>
            <a:endParaRPr lang="en-US" sz="2800" dirty="0">
              <a:solidFill>
                <a:schemeClr val="tx2"/>
              </a:solidFill>
              <a:latin typeface="Tw Cen MT Condensed Extra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dirty="0" smtClean="0">
                <a:latin typeface="Tw Cen MT Condensed Extra Bold" pitchFamily="34" charset="0"/>
              </a:rPr>
              <a:t>LEGAL </a:t>
            </a:r>
            <a:r>
              <a:rPr lang="en-US" dirty="0" smtClean="0">
                <a:latin typeface="Tw Cen MT Condensed Extra Bold" pitchFamily="34" charset="0"/>
              </a:rPr>
              <a:t>ISSUES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495800"/>
          </a:xfrm>
        </p:spPr>
        <p:txBody>
          <a:bodyPr>
            <a:normAutofit/>
          </a:bodyPr>
          <a:lstStyle/>
          <a:p>
            <a:pPr>
              <a:buNone/>
            </a:pPr>
            <a:r>
              <a:rPr lang="en-US" sz="3200" dirty="0" smtClean="0">
                <a:solidFill>
                  <a:schemeClr val="tx2"/>
                </a:solidFill>
                <a:latin typeface="Tw Cen MT Condensed Extra Bold" pitchFamily="34" charset="0"/>
              </a:rPr>
              <a:t>Games of </a:t>
            </a:r>
            <a:r>
              <a:rPr lang="en-US" sz="3200" dirty="0" smtClean="0">
                <a:solidFill>
                  <a:schemeClr val="tx2"/>
                </a:solidFill>
                <a:latin typeface="Tw Cen MT Condensed Extra Bold" pitchFamily="34" charset="0"/>
              </a:rPr>
              <a:t>Chance</a:t>
            </a:r>
          </a:p>
          <a:p>
            <a:pPr>
              <a:buNone/>
            </a:pPr>
            <a:r>
              <a:rPr lang="en-US" sz="3200" dirty="0" smtClean="0">
                <a:solidFill>
                  <a:schemeClr val="tx2"/>
                </a:solidFill>
                <a:latin typeface="Tw Cen MT Condensed Extra Bold" pitchFamily="34" charset="0"/>
              </a:rPr>
              <a:t>In a word…NO!</a:t>
            </a:r>
          </a:p>
          <a:p>
            <a:pPr>
              <a:buNone/>
            </a:pPr>
            <a:r>
              <a:rPr lang="en-US" sz="2800" dirty="0" smtClean="0">
                <a:solidFill>
                  <a:schemeClr val="tx2"/>
                </a:solidFill>
                <a:latin typeface="Tw Cen MT Condensed Extra Bold" pitchFamily="34" charset="0"/>
              </a:rPr>
              <a:t>Under Georgia Law, it is illegal to conduct games of chance to raise funds for a non-tax exempt organization (such as RPAC).</a:t>
            </a:r>
          </a:p>
          <a:p>
            <a:pPr>
              <a:buNone/>
            </a:pPr>
            <a:r>
              <a:rPr lang="en-US" sz="2800" dirty="0" smtClean="0">
                <a:solidFill>
                  <a:schemeClr val="tx2"/>
                </a:solidFill>
                <a:latin typeface="Tw Cen MT Condensed Extra Bold" pitchFamily="34" charset="0"/>
              </a:rPr>
              <a:t>This covers all raffles and drawings.</a:t>
            </a:r>
            <a:endParaRPr lang="en-US" sz="2800" dirty="0" smtClean="0">
              <a:solidFill>
                <a:schemeClr val="tx2"/>
              </a:solidFill>
              <a:latin typeface="Tw Cen MT Condensed Extra Bold" pitchFamily="34" charset="0"/>
            </a:endParaRPr>
          </a:p>
          <a:p>
            <a:pPr>
              <a:buNone/>
            </a:pPr>
            <a:r>
              <a:rPr lang="en-US" sz="2800" dirty="0" smtClean="0">
                <a:solidFill>
                  <a:schemeClr val="tx2"/>
                </a:solidFill>
                <a:latin typeface="Tw Cen MT Condensed Extra Bold" pitchFamily="34" charset="0"/>
              </a:rPr>
              <a:t>Your board may be able to conduct a raffle for a non-RPAC related cause such as a local charity, the GAR Scholarship Fund, etc.</a:t>
            </a:r>
            <a:endParaRPr lang="en-US" sz="2800" dirty="0">
              <a:solidFill>
                <a:schemeClr val="tx2"/>
              </a:solidFill>
              <a:latin typeface="Tw Cen MT Condensed Extra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latin typeface="Tw Cen MT Condensed Extra Bold" pitchFamily="34" charset="0"/>
              </a:rPr>
              <a:t>LEGAL ISSUES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572000"/>
          </a:xfrm>
        </p:spPr>
        <p:txBody>
          <a:bodyPr>
            <a:normAutofit fontScale="77500" lnSpcReduction="20000"/>
          </a:bodyPr>
          <a:lstStyle/>
          <a:p>
            <a:pPr marL="347472" indent="-347472">
              <a:spcBef>
                <a:spcPts val="672"/>
              </a:spcBef>
              <a:buNone/>
              <a:defRPr/>
            </a:pPr>
            <a:r>
              <a:rPr lang="en-US" sz="3900" dirty="0" smtClean="0">
                <a:solidFill>
                  <a:schemeClr val="tx2"/>
                </a:solidFill>
                <a:latin typeface="Tw Cen MT Condensed Extra Bold" pitchFamily="34" charset="0"/>
              </a:rPr>
              <a:t>The “One-Third Rule”</a:t>
            </a:r>
          </a:p>
          <a:p>
            <a:pPr marL="347472" indent="-347472">
              <a:lnSpc>
                <a:spcPct val="120000"/>
              </a:lnSpc>
              <a:spcBef>
                <a:spcPts val="0"/>
              </a:spcBef>
              <a:spcAft>
                <a:spcPts val="1200"/>
              </a:spcAft>
              <a:buNone/>
              <a:defRPr/>
            </a:pPr>
            <a:r>
              <a:rPr lang="en-US" sz="3100" dirty="0" smtClean="0">
                <a:solidFill>
                  <a:schemeClr val="tx2"/>
                </a:solidFill>
                <a:latin typeface="Tw Cen MT Condensed Extra Bold" pitchFamily="34" charset="0"/>
              </a:rPr>
              <a:t>Federal Law on raising hard dollars to avoid direct exchange of a prize for an RPAC investment</a:t>
            </a:r>
          </a:p>
          <a:p>
            <a:pPr marL="347472" indent="-347472" fontAlgn="auto">
              <a:lnSpc>
                <a:spcPct val="120000"/>
              </a:lnSpc>
              <a:spcBef>
                <a:spcPts val="0"/>
              </a:spcBef>
              <a:spcAft>
                <a:spcPts val="0"/>
              </a:spcAft>
              <a:buFont typeface="Arial" pitchFamily="34" charset="0"/>
              <a:buChar char="•"/>
              <a:defRPr/>
            </a:pPr>
            <a:r>
              <a:rPr lang="en-US" sz="3100" dirty="0" smtClean="0">
                <a:solidFill>
                  <a:schemeClr val="tx2"/>
                </a:solidFill>
                <a:latin typeface="Tw Cen MT Condensed Extra Bold" pitchFamily="34" charset="0"/>
              </a:rPr>
              <a:t>Must raise three times the aggregate fair market value of all prizes &amp; entertainment </a:t>
            </a:r>
            <a:r>
              <a:rPr lang="en-US" sz="3100" dirty="0" smtClean="0">
                <a:solidFill>
                  <a:schemeClr val="tx2"/>
                </a:solidFill>
                <a:latin typeface="Tw Cen MT Condensed Extra Bold" pitchFamily="34" charset="0"/>
              </a:rPr>
              <a:t>provided.</a:t>
            </a:r>
            <a:endParaRPr lang="en-US" sz="3100" dirty="0" smtClean="0">
              <a:solidFill>
                <a:schemeClr val="tx2"/>
              </a:solidFill>
              <a:latin typeface="Tw Cen MT Condensed Extra Bold" pitchFamily="34" charset="0"/>
            </a:endParaRPr>
          </a:p>
          <a:p>
            <a:pPr marL="347472" indent="-347472" fontAlgn="auto">
              <a:lnSpc>
                <a:spcPct val="120000"/>
              </a:lnSpc>
              <a:spcBef>
                <a:spcPts val="0"/>
              </a:spcBef>
              <a:spcAft>
                <a:spcPts val="0"/>
              </a:spcAft>
              <a:buFont typeface="Arial" pitchFamily="34" charset="0"/>
              <a:buChar char="•"/>
              <a:defRPr/>
            </a:pPr>
            <a:r>
              <a:rPr lang="en-US" sz="3100" dirty="0" smtClean="0">
                <a:solidFill>
                  <a:schemeClr val="tx2"/>
                </a:solidFill>
                <a:latin typeface="Tw Cen MT Condensed Extra Bold" pitchFamily="34" charset="0"/>
              </a:rPr>
              <a:t>Everything has a fair market value – even if it is donated!!! The rule applies to the combined amount of the prizes, not each </a:t>
            </a:r>
            <a:r>
              <a:rPr lang="en-US" sz="3100" dirty="0" smtClean="0">
                <a:solidFill>
                  <a:schemeClr val="tx2"/>
                </a:solidFill>
                <a:latin typeface="Tw Cen MT Condensed Extra Bold" pitchFamily="34" charset="0"/>
              </a:rPr>
              <a:t>item.</a:t>
            </a:r>
            <a:endParaRPr lang="en-US" sz="3100" dirty="0" smtClean="0">
              <a:solidFill>
                <a:schemeClr val="tx2"/>
              </a:solidFill>
              <a:latin typeface="Tw Cen MT Condensed Extra Bold" pitchFamily="34" charset="0"/>
            </a:endParaRPr>
          </a:p>
          <a:p>
            <a:pPr marL="347472" indent="-347472">
              <a:lnSpc>
                <a:spcPct val="120000"/>
              </a:lnSpc>
              <a:spcBef>
                <a:spcPts val="0"/>
              </a:spcBef>
              <a:buFont typeface="Arial" pitchFamily="34" charset="0"/>
              <a:buChar char="•"/>
              <a:defRPr/>
            </a:pPr>
            <a:r>
              <a:rPr lang="en-US" sz="3100" dirty="0" smtClean="0">
                <a:solidFill>
                  <a:schemeClr val="tx2"/>
                </a:solidFill>
                <a:latin typeface="Tw Cen MT Condensed Extra Bold" pitchFamily="34" charset="0"/>
              </a:rPr>
              <a:t>Applies to prizes &amp; entertainment, but not food, beverage or facilities </a:t>
            </a:r>
            <a:r>
              <a:rPr lang="en-US" sz="3100" dirty="0" smtClean="0">
                <a:solidFill>
                  <a:schemeClr val="tx2"/>
                </a:solidFill>
                <a:latin typeface="Tw Cen MT Condensed Extra Bold" pitchFamily="34" charset="0"/>
              </a:rPr>
              <a:t>costs.</a:t>
            </a:r>
            <a:endParaRPr lang="en-US" sz="3100" dirty="0" smtClean="0">
              <a:solidFill>
                <a:schemeClr val="tx2"/>
              </a:solidFill>
              <a:latin typeface="Tw Cen MT Condensed Extra Bold" pitchFamily="34" charset="0"/>
            </a:endParaRPr>
          </a:p>
          <a:p>
            <a:pPr marL="347472" indent="-347472">
              <a:lnSpc>
                <a:spcPct val="120000"/>
              </a:lnSpc>
              <a:spcBef>
                <a:spcPts val="0"/>
              </a:spcBef>
              <a:buFont typeface="Arial" pitchFamily="34" charset="0"/>
              <a:buChar char="•"/>
            </a:pPr>
            <a:r>
              <a:rPr lang="en-US" sz="3100" dirty="0" smtClean="0">
                <a:solidFill>
                  <a:schemeClr val="tx2"/>
                </a:solidFill>
                <a:latin typeface="Tw Cen MT Condensed Extra Bold" pitchFamily="34" charset="0"/>
              </a:rPr>
              <a:t>The rule does </a:t>
            </a:r>
            <a:r>
              <a:rPr lang="en-US" sz="3100" u="sng" dirty="0" smtClean="0">
                <a:solidFill>
                  <a:schemeClr val="tx2"/>
                </a:solidFill>
                <a:latin typeface="Tw Cen MT Condensed Extra Bold" pitchFamily="34" charset="0"/>
              </a:rPr>
              <a:t>not</a:t>
            </a:r>
            <a:r>
              <a:rPr lang="en-US" sz="3100" dirty="0" smtClean="0">
                <a:solidFill>
                  <a:schemeClr val="tx2"/>
                </a:solidFill>
                <a:latin typeface="Tw Cen MT Condensed Extra Bold" pitchFamily="34" charset="0"/>
              </a:rPr>
              <a:t> apply if you are conducting a soft dollar or PAF event</a:t>
            </a:r>
          </a:p>
          <a:p>
            <a:pPr marL="347472" indent="-347472">
              <a:spcBef>
                <a:spcPts val="672"/>
              </a:spcBef>
              <a:defRPr/>
            </a:pPr>
            <a:endParaRPr lang="en-US" sz="3200" dirty="0" smtClean="0">
              <a:latin typeface="Tempus Sans ITC" pitchFamily="82" charset="0"/>
            </a:endParaRPr>
          </a:p>
          <a:p>
            <a:pPr marL="347472" indent="-347472">
              <a:spcBef>
                <a:spcPts val="672"/>
              </a:spcBef>
              <a:defRPr/>
            </a:pPr>
            <a:endParaRPr lang="en-US" sz="3200" dirty="0" smtClean="0">
              <a:latin typeface="Tempus Sans ITC" pitchFamily="82" charset="0"/>
            </a:endParaRPr>
          </a:p>
          <a:p>
            <a:pPr>
              <a:buNone/>
            </a:pPr>
            <a:endParaRPr lang="en-US" sz="3000" dirty="0" smtClean="0">
              <a:solidFill>
                <a:schemeClr val="tx2"/>
              </a:solidFill>
              <a:latin typeface="Tw Cen MT Condensed Extra Bold" pitchFamily="34"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dirty="0" smtClean="0">
                <a:latin typeface="Tw Cen MT Condensed Extra Bold" pitchFamily="34" charset="0"/>
              </a:rPr>
              <a:t>ADDITIONAL RESOURCES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572000"/>
          </a:xfrm>
        </p:spPr>
        <p:txBody>
          <a:bodyPr>
            <a:normAutofit/>
          </a:bodyPr>
          <a:lstStyle/>
          <a:p>
            <a:pPr>
              <a:buNone/>
            </a:pPr>
            <a:r>
              <a:rPr lang="en-US" sz="2800" dirty="0" smtClean="0">
                <a:solidFill>
                  <a:schemeClr val="tx2"/>
                </a:solidFill>
                <a:latin typeface="Tw Cen MT Condensed Extra Bold" pitchFamily="34" charset="0"/>
              </a:rPr>
              <a:t>GAR website – www.garealtor.com</a:t>
            </a:r>
          </a:p>
          <a:p>
            <a:pPr>
              <a:buNone/>
            </a:pPr>
            <a:r>
              <a:rPr lang="en-US" sz="2800" dirty="0" smtClean="0">
                <a:solidFill>
                  <a:schemeClr val="tx2"/>
                </a:solidFill>
                <a:latin typeface="Tw Cen MT Condensed Extra Bold" pitchFamily="34" charset="0"/>
              </a:rPr>
              <a:t>	(Look under Political Advocacy &gt;&gt; GARPAC)</a:t>
            </a:r>
          </a:p>
          <a:p>
            <a:pPr>
              <a:buNone/>
            </a:pPr>
            <a:r>
              <a:rPr lang="en-US" sz="2800" dirty="0" smtClean="0">
                <a:solidFill>
                  <a:schemeClr val="tx2"/>
                </a:solidFill>
                <a:latin typeface="Tw Cen MT Condensed Extra Bold" pitchFamily="34" charset="0"/>
              </a:rPr>
              <a:t>REALTOR</a:t>
            </a:r>
            <a:r>
              <a:rPr lang="en-US" sz="2800" baseline="30000" dirty="0" smtClean="0">
                <a:solidFill>
                  <a:schemeClr val="tx2"/>
                </a:solidFill>
                <a:latin typeface="Tw Cen MT Condensed Extra Bold" pitchFamily="34" charset="0"/>
              </a:rPr>
              <a:t>®</a:t>
            </a:r>
            <a:r>
              <a:rPr lang="en-US" sz="2800" dirty="0" smtClean="0">
                <a:solidFill>
                  <a:schemeClr val="tx2"/>
                </a:solidFill>
                <a:latin typeface="Tw Cen MT Condensed Extra Bold" pitchFamily="34" charset="0"/>
              </a:rPr>
              <a:t> Action Center – www.realtoractioncenter.com</a:t>
            </a:r>
          </a:p>
          <a:p>
            <a:pPr>
              <a:buNone/>
            </a:pPr>
            <a:r>
              <a:rPr lang="en-US" sz="2800" dirty="0" smtClean="0">
                <a:solidFill>
                  <a:schemeClr val="tx2"/>
                </a:solidFill>
                <a:latin typeface="Tw Cen MT Condensed Extra Bold" pitchFamily="34" charset="0"/>
              </a:rPr>
              <a:t>National PAC Management System (Aristotle/AI360)</a:t>
            </a:r>
          </a:p>
          <a:p>
            <a:pPr>
              <a:buNone/>
            </a:pPr>
            <a:r>
              <a:rPr lang="en-US" sz="2800" dirty="0" smtClean="0">
                <a:solidFill>
                  <a:schemeClr val="tx2"/>
                </a:solidFill>
                <a:latin typeface="Tw Cen MT Condensed Extra Bold" pitchFamily="34" charset="0"/>
              </a:rPr>
              <a:t>GAR Staff:</a:t>
            </a:r>
          </a:p>
          <a:p>
            <a:pPr>
              <a:buNone/>
            </a:pPr>
            <a:r>
              <a:rPr lang="en-US" sz="2800" dirty="0" smtClean="0">
                <a:solidFill>
                  <a:schemeClr val="tx2"/>
                </a:solidFill>
                <a:latin typeface="Tw Cen MT Condensed Extra Bold" pitchFamily="34" charset="0"/>
              </a:rPr>
              <a:t>		Leslie </a:t>
            </a:r>
            <a:r>
              <a:rPr lang="en-US" sz="2800" dirty="0" err="1" smtClean="0">
                <a:solidFill>
                  <a:schemeClr val="tx2"/>
                </a:solidFill>
                <a:latin typeface="Tw Cen MT Condensed Extra Bold" pitchFamily="34" charset="0"/>
              </a:rPr>
              <a:t>Kopel</a:t>
            </a:r>
            <a:r>
              <a:rPr lang="en-US" sz="2800" dirty="0" smtClean="0">
                <a:solidFill>
                  <a:schemeClr val="tx2"/>
                </a:solidFill>
                <a:latin typeface="Tw Cen MT Condensed Extra Bold" pitchFamily="34" charset="0"/>
              </a:rPr>
              <a:t>, Governmental Programs Manager</a:t>
            </a:r>
          </a:p>
          <a:p>
            <a:pPr>
              <a:buNone/>
            </a:pPr>
            <a:r>
              <a:rPr lang="en-US" sz="2800" dirty="0" smtClean="0">
                <a:solidFill>
                  <a:schemeClr val="tx2"/>
                </a:solidFill>
                <a:latin typeface="Tw Cen MT Condensed Extra Bold" pitchFamily="34" charset="0"/>
              </a:rPr>
              <a:t>		Brad Mock, Political Field Representative </a:t>
            </a:r>
            <a:r>
              <a:rPr lang="en-US" sz="2800" dirty="0" smtClean="0">
                <a:latin typeface="Tw Cen MT Condensed Extra Bold" pitchFamily="34" charset="0"/>
              </a:rPr>
              <a:t>(South)</a:t>
            </a:r>
          </a:p>
          <a:p>
            <a:pPr>
              <a:buNone/>
            </a:pPr>
            <a:r>
              <a:rPr lang="en-US" sz="2800" dirty="0" smtClean="0">
                <a:solidFill>
                  <a:schemeClr val="tx2"/>
                </a:solidFill>
                <a:latin typeface="Tw Cen MT Condensed Extra Bold" pitchFamily="34" charset="0"/>
              </a:rPr>
              <a:t>		Hayley McCloud, Political Field Rep. </a:t>
            </a:r>
            <a:r>
              <a:rPr lang="en-US" sz="2800" dirty="0" smtClean="0">
                <a:latin typeface="Tw Cen MT Condensed Extra Bold" pitchFamily="34" charset="0"/>
              </a:rPr>
              <a:t>(North)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838200"/>
          </a:xfrm>
        </p:spPr>
        <p:txBody>
          <a:bodyPr>
            <a:noAutofit/>
          </a:bodyPr>
          <a:lstStyle/>
          <a:p>
            <a:pPr algn="ctr"/>
            <a:r>
              <a:rPr lang="en-US" sz="4800" dirty="0" smtClean="0">
                <a:latin typeface="Tw Cen MT Condensed Extra Bold" pitchFamily="34" charset="0"/>
              </a:rPr>
              <a:t>CREATING A CULTURE OF INVESTING</a:t>
            </a:r>
            <a:endParaRPr lang="en-US" sz="4800" dirty="0">
              <a:latin typeface="Tw Cen MT Condensed Extra Bold" pitchFamily="34" charset="0"/>
            </a:endParaRPr>
          </a:p>
        </p:txBody>
      </p:sp>
      <p:sp>
        <p:nvSpPr>
          <p:cNvPr id="3" name="Content Placeholder 2"/>
          <p:cNvSpPr>
            <a:spLocks noGrp="1"/>
          </p:cNvSpPr>
          <p:nvPr>
            <p:ph idx="1"/>
          </p:nvPr>
        </p:nvSpPr>
        <p:spPr>
          <a:xfrm>
            <a:off x="457200" y="1524000"/>
            <a:ext cx="8229600" cy="4800600"/>
          </a:xfrm>
        </p:spPr>
        <p:txBody>
          <a:bodyPr>
            <a:noAutofit/>
          </a:bodyPr>
          <a:lstStyle/>
          <a:p>
            <a:pPr marL="0" indent="0">
              <a:spcBef>
                <a:spcPts val="0"/>
              </a:spcBef>
              <a:buNone/>
            </a:pPr>
            <a:r>
              <a:rPr lang="en-US" sz="2400" dirty="0" smtClean="0">
                <a:solidFill>
                  <a:schemeClr val="tx2"/>
                </a:solidFill>
                <a:latin typeface="Tw Cen MT Condensed Extra Bold" pitchFamily="34" charset="0"/>
              </a:rPr>
              <a:t>Boards that consistently exceed RPAC goals give credit to a handful of influential individuals who helped to create and sustain a culture of investing in RPAC.</a:t>
            </a:r>
          </a:p>
          <a:p>
            <a:pPr lvl="1">
              <a:spcBef>
                <a:spcPts val="0"/>
              </a:spcBef>
              <a:buClr>
                <a:schemeClr val="accent3"/>
              </a:buClr>
              <a:buFont typeface="Wingdings" pitchFamily="2" charset="2"/>
              <a:buChar char="§"/>
            </a:pPr>
            <a:r>
              <a:rPr lang="en-US" sz="1800" dirty="0" smtClean="0">
                <a:solidFill>
                  <a:schemeClr val="tx2"/>
                </a:solidFill>
                <a:latin typeface="Tw Cen MT Condensed Extra Bold" pitchFamily="34" charset="0"/>
              </a:rPr>
              <a:t>Members respond to leaders they know and respect; find a way to engage these local leaders.</a:t>
            </a:r>
          </a:p>
          <a:p>
            <a:pPr lvl="1">
              <a:spcBef>
                <a:spcPts val="0"/>
              </a:spcBef>
              <a:spcAft>
                <a:spcPts val="600"/>
              </a:spcAft>
              <a:buClr>
                <a:schemeClr val="accent3"/>
              </a:buClr>
              <a:buFont typeface="Wingdings" pitchFamily="2" charset="2"/>
              <a:buChar char="§"/>
            </a:pPr>
            <a:r>
              <a:rPr lang="en-US" sz="1800" dirty="0" smtClean="0">
                <a:solidFill>
                  <a:schemeClr val="tx2"/>
                </a:solidFill>
                <a:latin typeface="Tw Cen MT Condensed Extra Bold" pitchFamily="34" charset="0"/>
              </a:rPr>
              <a:t>Pay special attention to Brokers and Top Producers and ask for their help.</a:t>
            </a:r>
          </a:p>
          <a:p>
            <a:pPr marL="0" indent="0">
              <a:spcBef>
                <a:spcPts val="0"/>
              </a:spcBef>
              <a:buNone/>
            </a:pPr>
            <a:r>
              <a:rPr lang="en-US" sz="2400" dirty="0" smtClean="0">
                <a:solidFill>
                  <a:schemeClr val="tx2"/>
                </a:solidFill>
                <a:latin typeface="Tw Cen MT Condensed Extra Bold" pitchFamily="34" charset="0"/>
              </a:rPr>
              <a:t>Start at the top and lead by example!</a:t>
            </a:r>
          </a:p>
          <a:p>
            <a:pPr marL="640080" indent="-246888">
              <a:spcBef>
                <a:spcPts val="0"/>
              </a:spcBef>
              <a:buFont typeface="Wingdings" pitchFamily="2" charset="2"/>
              <a:buChar char="§"/>
            </a:pPr>
            <a:r>
              <a:rPr lang="en-US" sz="1800" dirty="0" smtClean="0">
                <a:solidFill>
                  <a:schemeClr val="tx2"/>
                </a:solidFill>
                <a:latin typeface="Tw Cen MT Condensed Extra Bold" pitchFamily="34" charset="0"/>
              </a:rPr>
              <a:t>Put your money where your mouth is – YOU have to be an RPAC investor before you can ask someone else to invest.</a:t>
            </a:r>
          </a:p>
          <a:p>
            <a:pPr marL="640080" indent="-246888">
              <a:spcBef>
                <a:spcPts val="0"/>
              </a:spcBef>
              <a:spcAft>
                <a:spcPts val="600"/>
              </a:spcAft>
              <a:buFont typeface="Wingdings" pitchFamily="2" charset="2"/>
              <a:buChar char="§"/>
            </a:pPr>
            <a:r>
              <a:rPr lang="en-US" sz="1800" dirty="0" smtClean="0">
                <a:solidFill>
                  <a:schemeClr val="tx2"/>
                </a:solidFill>
                <a:latin typeface="Tw Cen MT Condensed Extra Bold" pitchFamily="34" charset="0"/>
              </a:rPr>
              <a:t>Ask for 100% participation from your committee members and directors.</a:t>
            </a:r>
          </a:p>
          <a:p>
            <a:pPr>
              <a:spcBef>
                <a:spcPts val="0"/>
              </a:spcBef>
              <a:spcAft>
                <a:spcPts val="600"/>
              </a:spcAft>
              <a:buNone/>
            </a:pPr>
            <a:r>
              <a:rPr lang="en-US" sz="2400" dirty="0" smtClean="0">
                <a:solidFill>
                  <a:schemeClr val="tx2"/>
                </a:solidFill>
                <a:latin typeface="Tw Cen MT Condensed Extra Bold" pitchFamily="34" charset="0"/>
              </a:rPr>
              <a:t>Plant the seed early by incorporating RPAC into new member orientation.</a:t>
            </a:r>
            <a:endParaRPr lang="en-US" sz="2000" dirty="0" smtClean="0">
              <a:solidFill>
                <a:schemeClr val="tx2"/>
              </a:solidFill>
              <a:latin typeface="Tw Cen MT Condensed Extra Bold" pitchFamily="34" charset="0"/>
            </a:endParaRPr>
          </a:p>
          <a:p>
            <a:pPr>
              <a:spcBef>
                <a:spcPts val="0"/>
              </a:spcBef>
              <a:buNone/>
            </a:pPr>
            <a:r>
              <a:rPr lang="en-US" sz="2400" dirty="0" smtClean="0">
                <a:solidFill>
                  <a:schemeClr val="tx2"/>
                </a:solidFill>
                <a:latin typeface="Tw Cen MT Condensed Extra Bold" pitchFamily="34" charset="0"/>
              </a:rPr>
              <a:t>Identify future leaders and cultivate their passion for RPAC.</a:t>
            </a:r>
          </a:p>
          <a:p>
            <a:pPr lvl="1">
              <a:spcBef>
                <a:spcPts val="0"/>
              </a:spcBef>
              <a:buClr>
                <a:schemeClr val="accent3"/>
              </a:buClr>
              <a:buFont typeface="Wingdings" pitchFamily="2" charset="2"/>
              <a:buChar char="§"/>
            </a:pPr>
            <a:r>
              <a:rPr lang="en-US" sz="1800" dirty="0" smtClean="0">
                <a:solidFill>
                  <a:schemeClr val="tx2"/>
                </a:solidFill>
                <a:latin typeface="Tw Cen MT Condensed Extra Bold" pitchFamily="34" charset="0"/>
              </a:rPr>
              <a:t>Bring future leaders to a State &amp; Local Government Affairs meeting and expose them to the role RPAC and GAR play in protecting their industry.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pPr algn="ctr"/>
            <a:r>
              <a:rPr lang="en-US" dirty="0" smtClean="0">
                <a:latin typeface="Tw Cen MT Condensed Extra Bold" pitchFamily="34" charset="0"/>
              </a:rPr>
              <a:t>FUNDRAISING OPPORTUNITIES</a:t>
            </a:r>
            <a:endParaRPr lang="en-US" dirty="0">
              <a:latin typeface="Tw Cen MT Condensed Extra Bold" pitchFamily="34" charset="0"/>
            </a:endParaRPr>
          </a:p>
        </p:txBody>
      </p:sp>
      <p:sp>
        <p:nvSpPr>
          <p:cNvPr id="3" name="Content Placeholder 2"/>
          <p:cNvSpPr>
            <a:spLocks noGrp="1"/>
          </p:cNvSpPr>
          <p:nvPr>
            <p:ph idx="1"/>
          </p:nvPr>
        </p:nvSpPr>
        <p:spPr>
          <a:xfrm>
            <a:off x="457200" y="1828800"/>
            <a:ext cx="8229600" cy="4495800"/>
          </a:xfrm>
        </p:spPr>
        <p:txBody>
          <a:bodyPr>
            <a:normAutofit/>
          </a:bodyPr>
          <a:lstStyle/>
          <a:p>
            <a:pPr indent="-457200">
              <a:spcBef>
                <a:spcPts val="0"/>
              </a:spcBef>
              <a:buFont typeface="Arial" pitchFamily="34" charset="0"/>
              <a:buChar char="•"/>
            </a:pPr>
            <a:r>
              <a:rPr lang="en-US" sz="4400" dirty="0" smtClean="0">
                <a:solidFill>
                  <a:schemeClr val="tx2"/>
                </a:solidFill>
                <a:latin typeface="Tw Cen MT Condensed Extra Bold" pitchFamily="34" charset="0"/>
              </a:rPr>
              <a:t>Dues Billing</a:t>
            </a:r>
          </a:p>
          <a:p>
            <a:pPr indent="-457200">
              <a:spcBef>
                <a:spcPts val="0"/>
              </a:spcBef>
              <a:buFont typeface="Arial" pitchFamily="34" charset="0"/>
              <a:buChar char="•"/>
            </a:pPr>
            <a:r>
              <a:rPr lang="en-US" sz="4400" dirty="0" smtClean="0">
                <a:solidFill>
                  <a:schemeClr val="tx2"/>
                </a:solidFill>
                <a:latin typeface="Tw Cen MT Condensed Extra Bold" pitchFamily="34" charset="0"/>
              </a:rPr>
              <a:t>Email/Online Solicitation</a:t>
            </a:r>
          </a:p>
          <a:p>
            <a:pPr indent="-457200">
              <a:spcBef>
                <a:spcPts val="0"/>
              </a:spcBef>
              <a:buFont typeface="Arial" pitchFamily="34" charset="0"/>
              <a:buChar char="•"/>
            </a:pPr>
            <a:r>
              <a:rPr lang="en-US" sz="4400" dirty="0" smtClean="0">
                <a:solidFill>
                  <a:schemeClr val="tx2"/>
                </a:solidFill>
                <a:latin typeface="Tw Cen MT Condensed Extra Bold" pitchFamily="34" charset="0"/>
              </a:rPr>
              <a:t>Phone Banks</a:t>
            </a:r>
          </a:p>
          <a:p>
            <a:pPr indent="-457200">
              <a:spcBef>
                <a:spcPts val="0"/>
              </a:spcBef>
              <a:buFont typeface="Arial" pitchFamily="34" charset="0"/>
              <a:buChar char="•"/>
            </a:pPr>
            <a:r>
              <a:rPr lang="en-US" sz="4400" dirty="0" smtClean="0">
                <a:solidFill>
                  <a:schemeClr val="tx2"/>
                </a:solidFill>
                <a:latin typeface="Tw Cen MT Condensed Extra Bold" pitchFamily="34" charset="0"/>
              </a:rPr>
              <a:t>Major Investor Events</a:t>
            </a:r>
          </a:p>
          <a:p>
            <a:pPr indent="-457200">
              <a:spcBef>
                <a:spcPts val="0"/>
              </a:spcBef>
              <a:buFont typeface="Arial" pitchFamily="34" charset="0"/>
              <a:buChar char="•"/>
            </a:pPr>
            <a:r>
              <a:rPr lang="en-US" sz="4400" dirty="0" smtClean="0">
                <a:solidFill>
                  <a:schemeClr val="tx2"/>
                </a:solidFill>
                <a:latin typeface="Tw Cen MT Condensed Extra Bold" pitchFamily="34" charset="0"/>
              </a:rPr>
              <a:t>Special Events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latin typeface="Tw Cen MT Condensed Extra Bold" pitchFamily="34" charset="0"/>
              </a:rPr>
              <a:t>DUES BILLING</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648200"/>
          </a:xfrm>
        </p:spPr>
        <p:txBody>
          <a:bodyPr>
            <a:normAutofit/>
          </a:bodyPr>
          <a:lstStyle/>
          <a:p>
            <a:pPr marL="0" indent="-457200">
              <a:spcBef>
                <a:spcPts val="0"/>
              </a:spcBef>
              <a:buFont typeface="Arial" pitchFamily="34" charset="0"/>
              <a:buChar char="•"/>
            </a:pPr>
            <a:r>
              <a:rPr lang="en-US" sz="3000" dirty="0" smtClean="0">
                <a:solidFill>
                  <a:schemeClr val="tx2"/>
                </a:solidFill>
                <a:latin typeface="Tw Cen MT Condensed Extra Bold" pitchFamily="34" charset="0"/>
              </a:rPr>
              <a:t>Touches every member</a:t>
            </a:r>
          </a:p>
          <a:p>
            <a:pPr marL="0" indent="-457200">
              <a:spcBef>
                <a:spcPts val="0"/>
              </a:spcBef>
              <a:buFont typeface="Arial" pitchFamily="34" charset="0"/>
              <a:buChar char="•"/>
            </a:pPr>
            <a:r>
              <a:rPr lang="en-US" sz="3000" dirty="0" smtClean="0">
                <a:solidFill>
                  <a:schemeClr val="tx2"/>
                </a:solidFill>
                <a:latin typeface="Tw Cen MT Condensed Extra Bold" pitchFamily="34" charset="0"/>
              </a:rPr>
              <a:t>Relatively minimal increase in administrative costs</a:t>
            </a:r>
          </a:p>
          <a:p>
            <a:pPr marL="0" indent="-457200">
              <a:spcBef>
                <a:spcPts val="0"/>
              </a:spcBef>
              <a:buFont typeface="Arial" pitchFamily="34" charset="0"/>
              <a:buChar char="•"/>
            </a:pPr>
            <a:r>
              <a:rPr lang="en-US" sz="3000" dirty="0" smtClean="0">
                <a:solidFill>
                  <a:schemeClr val="tx2"/>
                </a:solidFill>
                <a:latin typeface="Tw Cen MT Condensed Extra Bold" pitchFamily="34" charset="0"/>
              </a:rPr>
              <a:t>Satisfies NAR Core Standard II A.*</a:t>
            </a:r>
          </a:p>
          <a:p>
            <a:pPr marL="0" indent="-457200">
              <a:spcBef>
                <a:spcPts val="0"/>
              </a:spcBef>
              <a:buNone/>
            </a:pPr>
            <a:endParaRPr lang="en-US" dirty="0" smtClean="0">
              <a:solidFill>
                <a:schemeClr val="tx2"/>
              </a:solidFill>
              <a:latin typeface="Tw Cen MT Condensed Extra Bold" pitchFamily="34" charset="0"/>
            </a:endParaRPr>
          </a:p>
          <a:p>
            <a:pPr marL="0" indent="0">
              <a:spcBef>
                <a:spcPts val="0"/>
              </a:spcBef>
              <a:buNone/>
            </a:pPr>
            <a:r>
              <a:rPr lang="en-US" sz="2800" dirty="0" smtClean="0">
                <a:solidFill>
                  <a:schemeClr val="tx2"/>
                </a:solidFill>
                <a:latin typeface="Tw Cen MT Condensed Extra Bold" pitchFamily="34" charset="0"/>
              </a:rPr>
              <a:t>Helpful Hints:</a:t>
            </a:r>
          </a:p>
          <a:p>
            <a:pPr marL="514350" indent="-514350">
              <a:spcBef>
                <a:spcPts val="0"/>
              </a:spcBef>
              <a:buFont typeface="+mj-lt"/>
              <a:buAutoNum type="arabicPeriod"/>
            </a:pPr>
            <a:r>
              <a:rPr lang="en-US" sz="2800" dirty="0" smtClean="0">
                <a:solidFill>
                  <a:schemeClr val="tx2"/>
                </a:solidFill>
                <a:latin typeface="Tw Cen MT Condensed Extra Bold" pitchFamily="34" charset="0"/>
              </a:rPr>
              <a:t>List RPAC “above the line” – before the Grand Total</a:t>
            </a:r>
          </a:p>
          <a:p>
            <a:pPr marL="514350" indent="-514350">
              <a:spcBef>
                <a:spcPts val="0"/>
              </a:spcBef>
              <a:buFont typeface="+mj-lt"/>
              <a:buAutoNum type="arabicPeriod"/>
            </a:pPr>
            <a:r>
              <a:rPr lang="en-US" sz="2800" dirty="0" smtClean="0">
                <a:solidFill>
                  <a:schemeClr val="tx2"/>
                </a:solidFill>
                <a:latin typeface="Tw Cen MT Condensed Extra Bold" pitchFamily="34" charset="0"/>
              </a:rPr>
              <a:t>Use a tiered approach – recommend a $25 investment for each REALTOR</a:t>
            </a:r>
            <a:r>
              <a:rPr lang="en-US" sz="2800" baseline="30000" dirty="0" smtClean="0">
                <a:solidFill>
                  <a:schemeClr val="tx2"/>
                </a:solidFill>
                <a:latin typeface="Tw Cen MT Condensed Extra Bold" pitchFamily="34" charset="0"/>
              </a:rPr>
              <a:t>®</a:t>
            </a:r>
            <a:r>
              <a:rPr lang="en-US" sz="2800" dirty="0" smtClean="0">
                <a:solidFill>
                  <a:schemeClr val="tx2"/>
                </a:solidFill>
                <a:latin typeface="Tw Cen MT Condensed Extra Bold" pitchFamily="34" charset="0"/>
              </a:rPr>
              <a:t>, $50 for each broker</a:t>
            </a:r>
          </a:p>
          <a:p>
            <a:pPr marL="514350" indent="-514350">
              <a:spcBef>
                <a:spcPts val="0"/>
              </a:spcBef>
              <a:buFont typeface="+mj-lt"/>
              <a:buAutoNum type="arabicPeriod"/>
            </a:pPr>
            <a:r>
              <a:rPr lang="en-US" sz="2800" dirty="0" smtClean="0">
                <a:solidFill>
                  <a:schemeClr val="tx2"/>
                </a:solidFill>
                <a:latin typeface="Tw Cen MT Condensed Extra Bold" pitchFamily="34" charset="0"/>
              </a:rPr>
              <a:t>Include an insert hi-lighting RPAC successes and benefits (*satisfies NAR Core Standard II B)</a:t>
            </a:r>
            <a:endParaRPr lang="en-US" sz="2800" dirty="0">
              <a:solidFill>
                <a:schemeClr val="tx2"/>
              </a:solidFill>
              <a:latin typeface="Tw Cen MT Condensed Extra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latin typeface="Tw Cen MT Condensed Extra Bold" pitchFamily="34" charset="0"/>
              </a:rPr>
              <a:t>EMAIL/ONLINE SOLICITATION</a:t>
            </a:r>
            <a:endParaRPr lang="en-US" dirty="0">
              <a:latin typeface="Tw Cen MT Condensed Extra Bold" pitchFamily="34" charset="0"/>
            </a:endParaRP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marL="457200" indent="-457200">
              <a:lnSpc>
                <a:spcPct val="110000"/>
              </a:lnSpc>
              <a:spcBef>
                <a:spcPts val="0"/>
              </a:spcBef>
              <a:buFont typeface="Arial" pitchFamily="34" charset="0"/>
              <a:buChar char="•"/>
            </a:pPr>
            <a:r>
              <a:rPr lang="en-US" sz="3000" dirty="0" smtClean="0">
                <a:solidFill>
                  <a:schemeClr val="tx2"/>
                </a:solidFill>
                <a:latin typeface="Tw Cen MT Condensed Extra Bold" pitchFamily="34" charset="0"/>
              </a:rPr>
              <a:t>Members’ investments go straight to GAR, reducing local administrative costs (the Primary Board </a:t>
            </a:r>
            <a:r>
              <a:rPr lang="en-US" sz="3000" u="sng" dirty="0" smtClean="0">
                <a:solidFill>
                  <a:schemeClr val="tx2"/>
                </a:solidFill>
                <a:latin typeface="Tw Cen MT Condensed Extra Bold" pitchFamily="34" charset="0"/>
              </a:rPr>
              <a:t>does</a:t>
            </a:r>
            <a:r>
              <a:rPr lang="en-US" sz="3000" dirty="0" smtClean="0">
                <a:solidFill>
                  <a:schemeClr val="tx2"/>
                </a:solidFill>
                <a:latin typeface="Tw Cen MT Condensed Extra Bold" pitchFamily="34" charset="0"/>
              </a:rPr>
              <a:t> receive credit)</a:t>
            </a:r>
          </a:p>
          <a:p>
            <a:pPr marL="457200" indent="-457200">
              <a:lnSpc>
                <a:spcPct val="110000"/>
              </a:lnSpc>
              <a:spcBef>
                <a:spcPts val="0"/>
              </a:spcBef>
              <a:buFont typeface="Arial" pitchFamily="34" charset="0"/>
              <a:buChar char="•"/>
            </a:pPr>
            <a:r>
              <a:rPr lang="en-US" sz="3000" dirty="0" smtClean="0">
                <a:solidFill>
                  <a:schemeClr val="tx2"/>
                </a:solidFill>
                <a:latin typeface="Tw Cen MT Condensed Extra Bold" pitchFamily="34" charset="0"/>
              </a:rPr>
              <a:t>Allows members to establish recurring payment plans, so they may choose to invest a larger amount</a:t>
            </a:r>
          </a:p>
          <a:p>
            <a:pPr marL="457200" indent="-457200">
              <a:lnSpc>
                <a:spcPct val="110000"/>
              </a:lnSpc>
              <a:spcBef>
                <a:spcPts val="0"/>
              </a:spcBef>
              <a:buFont typeface="Arial" pitchFamily="34" charset="0"/>
              <a:buChar char="•"/>
            </a:pPr>
            <a:r>
              <a:rPr lang="en-US" sz="3000" dirty="0" smtClean="0">
                <a:solidFill>
                  <a:schemeClr val="tx2"/>
                </a:solidFill>
                <a:latin typeface="Tw Cen MT Condensed Extra Bold" pitchFamily="34" charset="0"/>
              </a:rPr>
              <a:t>Can reach members who do not regularly attend meetings or events</a:t>
            </a:r>
          </a:p>
          <a:p>
            <a:pPr marL="0" indent="0">
              <a:lnSpc>
                <a:spcPct val="110000"/>
              </a:lnSpc>
              <a:spcBef>
                <a:spcPts val="0"/>
              </a:spcBef>
              <a:buNone/>
            </a:pPr>
            <a:endParaRPr lang="en-US" sz="2800" dirty="0" smtClean="0">
              <a:solidFill>
                <a:schemeClr val="tx2"/>
              </a:solidFill>
              <a:latin typeface="Tw Cen MT Condensed Extra Bold" pitchFamily="34" charset="0"/>
            </a:endParaRPr>
          </a:p>
          <a:p>
            <a:pPr marL="0" indent="0">
              <a:lnSpc>
                <a:spcPct val="110000"/>
              </a:lnSpc>
              <a:spcBef>
                <a:spcPts val="0"/>
              </a:spcBef>
              <a:buNone/>
            </a:pPr>
            <a:r>
              <a:rPr lang="en-US" sz="2800" dirty="0" smtClean="0">
                <a:solidFill>
                  <a:schemeClr val="tx2"/>
                </a:solidFill>
                <a:latin typeface="Tw Cen MT Condensed Extra Bold" pitchFamily="34" charset="0"/>
              </a:rPr>
              <a:t>Helpful Hint:</a:t>
            </a:r>
          </a:p>
          <a:p>
            <a:pPr marL="0" indent="0">
              <a:lnSpc>
                <a:spcPct val="110000"/>
              </a:lnSpc>
              <a:spcBef>
                <a:spcPts val="0"/>
              </a:spcBef>
              <a:buNone/>
            </a:pPr>
            <a:r>
              <a:rPr lang="en-US" sz="2800" dirty="0" smtClean="0">
                <a:solidFill>
                  <a:schemeClr val="tx2"/>
                </a:solidFill>
                <a:latin typeface="Tw Cen MT Condensed Extra Bold" pitchFamily="34" charset="0"/>
              </a:rPr>
              <a:t>You can add an “Invest in RPAC” icon on your website which connects directly with the GARPAC investment page.</a:t>
            </a:r>
            <a:endParaRPr lang="en-US" dirty="0">
              <a:solidFill>
                <a:schemeClr val="tx2"/>
              </a:solidFill>
              <a:latin typeface="Tw Cen MT Condensed Extra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pPr algn="ctr"/>
            <a:r>
              <a:rPr lang="en-US" dirty="0" smtClean="0">
                <a:latin typeface="Tw Cen MT Condensed Extra Bold" pitchFamily="34" charset="0"/>
              </a:rPr>
              <a:t>PHONE BANKS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572000"/>
          </a:xfrm>
        </p:spPr>
        <p:txBody>
          <a:bodyPr>
            <a:normAutofit/>
          </a:bodyPr>
          <a:lstStyle/>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Direct member-to-member contact</a:t>
            </a:r>
          </a:p>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Focused, concentrated activity with significant results</a:t>
            </a:r>
          </a:p>
          <a:p>
            <a:pPr marL="457200" indent="-457200">
              <a:spcBef>
                <a:spcPts val="0"/>
              </a:spcBef>
              <a:buFont typeface="Arial" pitchFamily="34" charset="0"/>
              <a:buChar char="•"/>
            </a:pPr>
            <a:r>
              <a:rPr lang="en-US" sz="3000" dirty="0" smtClean="0">
                <a:solidFill>
                  <a:schemeClr val="tx2"/>
                </a:solidFill>
                <a:latin typeface="Tw Cen MT Condensed Extra Bold" pitchFamily="34" charset="0"/>
              </a:rPr>
              <a:t>Set-up is flexible and can be tailored to best suit your volunteer callers</a:t>
            </a:r>
          </a:p>
          <a:p>
            <a:pPr>
              <a:buNone/>
            </a:pPr>
            <a:endParaRPr lang="en-US" dirty="0" smtClean="0">
              <a:solidFill>
                <a:schemeClr val="tx2"/>
              </a:solidFill>
              <a:latin typeface="Tw Cen MT Condensed Extra Bold" pitchFamily="34" charset="0"/>
            </a:endParaRPr>
          </a:p>
          <a:p>
            <a:pPr marL="457200" indent="-457200">
              <a:spcBef>
                <a:spcPts val="0"/>
              </a:spcBef>
              <a:buNone/>
            </a:pPr>
            <a:r>
              <a:rPr lang="en-US" dirty="0" smtClean="0">
                <a:solidFill>
                  <a:schemeClr val="tx2"/>
                </a:solidFill>
                <a:latin typeface="Tw Cen MT Condensed Extra Bold" pitchFamily="34" charset="0"/>
              </a:rPr>
              <a:t>Helpful Hints:</a:t>
            </a:r>
          </a:p>
          <a:p>
            <a:pPr marL="514350" indent="-514350">
              <a:spcBef>
                <a:spcPts val="0"/>
              </a:spcBef>
              <a:buFont typeface="+mj-lt"/>
              <a:buAutoNum type="arabicPeriod"/>
            </a:pPr>
            <a:r>
              <a:rPr lang="en-US" dirty="0" smtClean="0">
                <a:solidFill>
                  <a:schemeClr val="tx2"/>
                </a:solidFill>
                <a:latin typeface="Tw Cen MT Condensed Extra Bold" pitchFamily="34" charset="0"/>
              </a:rPr>
              <a:t>Be sure to have accurate data on members’ investment histories (can generate various reports through Aristotle)</a:t>
            </a:r>
          </a:p>
          <a:p>
            <a:pPr marL="514350" indent="-514350">
              <a:spcBef>
                <a:spcPts val="0"/>
              </a:spcBef>
              <a:buFont typeface="+mj-lt"/>
              <a:buAutoNum type="arabicPeriod"/>
            </a:pPr>
            <a:r>
              <a:rPr lang="en-US" dirty="0" smtClean="0">
                <a:solidFill>
                  <a:schemeClr val="tx2"/>
                </a:solidFill>
                <a:latin typeface="Tw Cen MT Condensed Extra Bold" pitchFamily="34" charset="0"/>
              </a:rPr>
              <a:t>Issue challenges among offices, brokers, etc.</a:t>
            </a:r>
            <a:endParaRPr lang="en-US" dirty="0">
              <a:solidFill>
                <a:schemeClr val="tx2"/>
              </a:solidFill>
              <a:latin typeface="Tw Cen MT Condensed Extra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dirty="0" smtClean="0">
                <a:latin typeface="Tw Cen MT Condensed Extra Bold" pitchFamily="34" charset="0"/>
              </a:rPr>
              <a:t>MAJOR INVESTOR EVENTS</a:t>
            </a:r>
            <a:endParaRPr lang="en-US" dirty="0">
              <a:latin typeface="Tw Cen MT Condensed Extra Bold" pitchFamily="34" charset="0"/>
            </a:endParaRPr>
          </a:p>
        </p:txBody>
      </p:sp>
      <p:sp>
        <p:nvSpPr>
          <p:cNvPr id="3" name="Content Placeholder 2"/>
          <p:cNvSpPr>
            <a:spLocks noGrp="1"/>
          </p:cNvSpPr>
          <p:nvPr>
            <p:ph idx="1"/>
          </p:nvPr>
        </p:nvSpPr>
        <p:spPr>
          <a:xfrm>
            <a:off x="457200" y="1752600"/>
            <a:ext cx="8229600" cy="4572000"/>
          </a:xfrm>
        </p:spPr>
        <p:txBody>
          <a:bodyPr>
            <a:normAutofit fontScale="55000" lnSpcReduction="20000"/>
          </a:bodyPr>
          <a:lstStyle/>
          <a:p>
            <a:pPr marL="457200" indent="-457200">
              <a:lnSpc>
                <a:spcPct val="120000"/>
              </a:lnSpc>
              <a:spcBef>
                <a:spcPts val="0"/>
              </a:spcBef>
              <a:buFont typeface="Arial" pitchFamily="34" charset="0"/>
              <a:buChar char="•"/>
            </a:pPr>
            <a:r>
              <a:rPr lang="en-US" sz="4700" dirty="0" smtClean="0">
                <a:solidFill>
                  <a:schemeClr val="tx2"/>
                </a:solidFill>
                <a:latin typeface="Tw Cen MT Condensed Extra Bold" pitchFamily="34" charset="0"/>
              </a:rPr>
              <a:t>Usually a reception or dinner for select members to promote a greater investment in RPAC ($1,000+ in a single year)</a:t>
            </a:r>
          </a:p>
          <a:p>
            <a:pPr marL="457200" indent="-457200">
              <a:lnSpc>
                <a:spcPct val="120000"/>
              </a:lnSpc>
              <a:spcBef>
                <a:spcPts val="0"/>
              </a:spcBef>
              <a:buFont typeface="Arial" pitchFamily="34" charset="0"/>
              <a:buChar char="•"/>
            </a:pPr>
            <a:r>
              <a:rPr lang="en-US" sz="4700" dirty="0" smtClean="0">
                <a:solidFill>
                  <a:schemeClr val="tx2"/>
                </a:solidFill>
                <a:latin typeface="Tw Cen MT Condensed Extra Bold" pitchFamily="34" charset="0"/>
              </a:rPr>
              <a:t>NAR offers grant monies to reimburse the local board’s expenses in hosting an event</a:t>
            </a:r>
          </a:p>
          <a:p>
            <a:pPr marL="457200" indent="-457200">
              <a:lnSpc>
                <a:spcPct val="120000"/>
              </a:lnSpc>
              <a:spcBef>
                <a:spcPts val="0"/>
              </a:spcBef>
              <a:buFont typeface="Arial" pitchFamily="34" charset="0"/>
              <a:buChar char="•"/>
            </a:pPr>
            <a:r>
              <a:rPr lang="en-US" sz="4700" dirty="0" smtClean="0">
                <a:solidFill>
                  <a:schemeClr val="tx2"/>
                </a:solidFill>
                <a:latin typeface="Tw Cen MT Condensed Extra Bold" pitchFamily="34" charset="0"/>
              </a:rPr>
              <a:t>NAR will also provide a speaker to give a brief legislative update on federal issues</a:t>
            </a:r>
          </a:p>
          <a:p>
            <a:pPr>
              <a:buNone/>
            </a:pPr>
            <a:endParaRPr lang="en-US" sz="3100" dirty="0" smtClean="0">
              <a:solidFill>
                <a:schemeClr val="tx2"/>
              </a:solidFill>
              <a:latin typeface="Tw Cen MT Condensed Extra Bold" pitchFamily="34" charset="0"/>
            </a:endParaRPr>
          </a:p>
          <a:p>
            <a:pPr>
              <a:buNone/>
            </a:pPr>
            <a:r>
              <a:rPr lang="en-US" sz="4400" dirty="0" smtClean="0">
                <a:solidFill>
                  <a:schemeClr val="tx2"/>
                </a:solidFill>
                <a:latin typeface="Tw Cen MT Condensed Extra Bold" pitchFamily="34" charset="0"/>
              </a:rPr>
              <a:t>Helpful Hints:</a:t>
            </a:r>
          </a:p>
          <a:p>
            <a:pPr marL="514350" indent="-514350">
              <a:lnSpc>
                <a:spcPct val="120000"/>
              </a:lnSpc>
              <a:spcBef>
                <a:spcPts val="0"/>
              </a:spcBef>
              <a:buFont typeface="+mj-lt"/>
              <a:buAutoNum type="arabicPeriod"/>
            </a:pPr>
            <a:r>
              <a:rPr lang="en-US" sz="4400" dirty="0" smtClean="0">
                <a:solidFill>
                  <a:schemeClr val="tx2"/>
                </a:solidFill>
                <a:latin typeface="Tw Cen MT Condensed Extra Bold" pitchFamily="34" charset="0"/>
              </a:rPr>
              <a:t>Go to the REALTOR</a:t>
            </a:r>
            <a:r>
              <a:rPr lang="en-US" sz="4400" baseline="30000" dirty="0" smtClean="0">
                <a:solidFill>
                  <a:schemeClr val="tx2"/>
                </a:solidFill>
                <a:latin typeface="Tw Cen MT Condensed Extra Bold" pitchFamily="34" charset="0"/>
              </a:rPr>
              <a:t>®</a:t>
            </a:r>
            <a:r>
              <a:rPr lang="en-US" sz="4400" dirty="0" smtClean="0">
                <a:solidFill>
                  <a:schemeClr val="tx2"/>
                </a:solidFill>
                <a:latin typeface="Tw Cen MT Condensed Extra Bold" pitchFamily="34" charset="0"/>
              </a:rPr>
              <a:t> Action Center website for additional details.</a:t>
            </a:r>
          </a:p>
          <a:p>
            <a:pPr marL="514350" indent="-514350">
              <a:lnSpc>
                <a:spcPct val="120000"/>
              </a:lnSpc>
              <a:spcBef>
                <a:spcPts val="0"/>
              </a:spcBef>
              <a:buFont typeface="+mj-lt"/>
              <a:buAutoNum type="arabicPeriod"/>
            </a:pPr>
            <a:r>
              <a:rPr lang="en-US" sz="4400" dirty="0" smtClean="0">
                <a:solidFill>
                  <a:schemeClr val="tx2"/>
                </a:solidFill>
                <a:latin typeface="Tw Cen MT Condensed Extra Bold" pitchFamily="34" charset="0"/>
              </a:rPr>
              <a:t>If your board has a limited number of potential Major Investors, consider partnering with 1-2 other local boards.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229600" cy="819912"/>
          </a:xfrm>
        </p:spPr>
        <p:txBody>
          <a:bodyPr>
            <a:normAutofit/>
          </a:bodyPr>
          <a:lstStyle/>
          <a:p>
            <a:pPr algn="ctr"/>
            <a:r>
              <a:rPr lang="en-US" dirty="0" smtClean="0">
                <a:latin typeface="Tw Cen MT Condensed Extra Bold" pitchFamily="34" charset="0"/>
              </a:rPr>
              <a:t>SPECIAL EVENTS</a:t>
            </a:r>
            <a:endParaRPr lang="en-US" dirty="0">
              <a:latin typeface="Tw Cen MT Condensed Extra Bold" pitchFamily="34" charset="0"/>
            </a:endParaRP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marL="457200" indent="-457200">
              <a:lnSpc>
                <a:spcPct val="120000"/>
              </a:lnSpc>
              <a:spcBef>
                <a:spcPts val="0"/>
              </a:spcBef>
              <a:buFont typeface="Arial" pitchFamily="34" charset="0"/>
              <a:buChar char="•"/>
            </a:pPr>
            <a:r>
              <a:rPr lang="en-US" sz="3300" dirty="0" smtClean="0">
                <a:solidFill>
                  <a:schemeClr val="tx2"/>
                </a:solidFill>
                <a:latin typeface="Tw Cen MT Condensed Extra Bold" pitchFamily="34" charset="0"/>
              </a:rPr>
              <a:t>The “fun” stuff that generates enthusiasm among the membership</a:t>
            </a:r>
          </a:p>
          <a:p>
            <a:pPr marL="457200" indent="-457200">
              <a:lnSpc>
                <a:spcPct val="120000"/>
              </a:lnSpc>
              <a:spcBef>
                <a:spcPts val="0"/>
              </a:spcBef>
              <a:buFont typeface="Arial" pitchFamily="34" charset="0"/>
              <a:buChar char="•"/>
            </a:pPr>
            <a:r>
              <a:rPr lang="en-US" sz="3300" dirty="0" smtClean="0">
                <a:solidFill>
                  <a:schemeClr val="tx2"/>
                </a:solidFill>
                <a:latin typeface="Tw Cen MT Condensed Extra Bold" pitchFamily="34" charset="0"/>
              </a:rPr>
              <a:t>Can conduct one large event, or have several smaller ones throughout the year</a:t>
            </a:r>
          </a:p>
          <a:p>
            <a:pPr marL="457200" indent="-457200">
              <a:lnSpc>
                <a:spcPct val="120000"/>
              </a:lnSpc>
              <a:spcBef>
                <a:spcPts val="0"/>
              </a:spcBef>
              <a:buFont typeface="Arial" pitchFamily="34" charset="0"/>
              <a:buChar char="•"/>
            </a:pPr>
            <a:r>
              <a:rPr lang="en-US" sz="3300" dirty="0" smtClean="0">
                <a:solidFill>
                  <a:schemeClr val="tx2"/>
                </a:solidFill>
                <a:latin typeface="Tw Cen MT Condensed Extra Bold" pitchFamily="34" charset="0"/>
              </a:rPr>
              <a:t>The “One-Third Rule” must be observed (more about that later…)</a:t>
            </a:r>
          </a:p>
          <a:p>
            <a:pPr>
              <a:buNone/>
            </a:pPr>
            <a:r>
              <a:rPr lang="en-US" sz="3100" dirty="0" smtClean="0">
                <a:solidFill>
                  <a:schemeClr val="tx2"/>
                </a:solidFill>
                <a:latin typeface="Tw Cen MT Condensed Extra Bold" pitchFamily="34" charset="0"/>
              </a:rPr>
              <a:t>Potential Ideas:</a:t>
            </a:r>
          </a:p>
          <a:p>
            <a:pPr marL="640080">
              <a:lnSpc>
                <a:spcPct val="120000"/>
              </a:lnSpc>
              <a:spcBef>
                <a:spcPts val="0"/>
              </a:spcBef>
              <a:buFont typeface="Arial" pitchFamily="34" charset="0"/>
              <a:buChar char="•"/>
            </a:pPr>
            <a:r>
              <a:rPr lang="en-US" sz="3100" dirty="0" smtClean="0">
                <a:solidFill>
                  <a:schemeClr val="tx2"/>
                </a:solidFill>
                <a:latin typeface="Tw Cen MT Condensed Extra Bold" pitchFamily="34" charset="0"/>
              </a:rPr>
              <a:t>Cake Auction</a:t>
            </a:r>
          </a:p>
          <a:p>
            <a:pPr marL="640080">
              <a:lnSpc>
                <a:spcPct val="120000"/>
              </a:lnSpc>
              <a:spcBef>
                <a:spcPts val="0"/>
              </a:spcBef>
              <a:buFont typeface="Arial" pitchFamily="34" charset="0"/>
              <a:buChar char="•"/>
            </a:pPr>
            <a:r>
              <a:rPr lang="en-US" sz="3100" dirty="0" smtClean="0">
                <a:solidFill>
                  <a:schemeClr val="tx2"/>
                </a:solidFill>
                <a:latin typeface="Tw Cen MT Condensed Extra Bold" pitchFamily="34" charset="0"/>
              </a:rPr>
              <a:t>Murder Mystery Event</a:t>
            </a:r>
          </a:p>
          <a:p>
            <a:pPr marL="640080">
              <a:lnSpc>
                <a:spcPct val="120000"/>
              </a:lnSpc>
              <a:spcBef>
                <a:spcPts val="0"/>
              </a:spcBef>
              <a:buFont typeface="Arial" pitchFamily="34" charset="0"/>
              <a:buChar char="•"/>
            </a:pPr>
            <a:r>
              <a:rPr lang="en-US" sz="3100" dirty="0" smtClean="0">
                <a:solidFill>
                  <a:schemeClr val="tx2"/>
                </a:solidFill>
                <a:latin typeface="Tw Cen MT Condensed Extra Bold" pitchFamily="34" charset="0"/>
              </a:rPr>
              <a:t>Step-Up Reception</a:t>
            </a:r>
          </a:p>
          <a:p>
            <a:pPr marL="640080">
              <a:lnSpc>
                <a:spcPct val="120000"/>
              </a:lnSpc>
              <a:spcBef>
                <a:spcPts val="0"/>
              </a:spcBef>
              <a:buFont typeface="Arial" pitchFamily="34" charset="0"/>
              <a:buChar char="•"/>
            </a:pPr>
            <a:r>
              <a:rPr lang="en-US" sz="3100" dirty="0" smtClean="0">
                <a:solidFill>
                  <a:schemeClr val="tx2"/>
                </a:solidFill>
                <a:latin typeface="Tw Cen MT Condensed Extra Bold" pitchFamily="34" charset="0"/>
              </a:rPr>
              <a:t>Dinner and a Drive-In Movie</a:t>
            </a:r>
            <a:endParaRPr lang="en-US" sz="3100" dirty="0">
              <a:solidFill>
                <a:schemeClr val="tx2"/>
              </a:solidFill>
              <a:latin typeface="Tw Cen MT Condensed Extra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Autofit/>
          </a:bodyPr>
          <a:lstStyle/>
          <a:p>
            <a:pPr algn="ctr"/>
            <a:r>
              <a:rPr lang="en-US" dirty="0" smtClean="0">
                <a:latin typeface="Tw Cen MT Condensed Extra Bold" pitchFamily="34" charset="0"/>
              </a:rPr>
              <a:t>THE 7 HABITS OF HIGHLY EFFECTIVE RPAC COMMITTEES</a:t>
            </a:r>
            <a:endParaRPr lang="en-US" dirty="0">
              <a:latin typeface="Tw Cen MT Condensed Extra Bold" pitchFamily="34" charset="0"/>
            </a:endParaRPr>
          </a:p>
        </p:txBody>
      </p:sp>
      <p:sp>
        <p:nvSpPr>
          <p:cNvPr id="3" name="Content Placeholder 2"/>
          <p:cNvSpPr>
            <a:spLocks noGrp="1"/>
          </p:cNvSpPr>
          <p:nvPr>
            <p:ph idx="1"/>
          </p:nvPr>
        </p:nvSpPr>
        <p:spPr>
          <a:xfrm>
            <a:off x="457200" y="2590800"/>
            <a:ext cx="8229600" cy="3733800"/>
          </a:xfrm>
        </p:spPr>
        <p:txBody>
          <a:bodyPr>
            <a:normAutofit/>
          </a:bodyPr>
          <a:lstStyle/>
          <a:p>
            <a:pPr marL="514350" indent="-514350">
              <a:buFont typeface="+mj-lt"/>
              <a:buAutoNum type="arabicPeriod"/>
            </a:pPr>
            <a:r>
              <a:rPr lang="en-US" sz="2800" dirty="0" smtClean="0">
                <a:solidFill>
                  <a:schemeClr val="tx2"/>
                </a:solidFill>
                <a:latin typeface="Tw Cen MT Condensed Extra Bold" pitchFamily="34" charset="0"/>
              </a:rPr>
              <a:t>Have a Fundraising Plan</a:t>
            </a:r>
          </a:p>
          <a:p>
            <a:pPr marL="514350" indent="-514350">
              <a:buFont typeface="+mj-lt"/>
              <a:buAutoNum type="arabicPeriod"/>
            </a:pPr>
            <a:r>
              <a:rPr lang="en-US" sz="2800" dirty="0" smtClean="0">
                <a:solidFill>
                  <a:schemeClr val="tx2"/>
                </a:solidFill>
                <a:latin typeface="Tw Cen MT Condensed Extra Bold" pitchFamily="34" charset="0"/>
              </a:rPr>
              <a:t>Identify, Cultivate, and Engage Local Leaders</a:t>
            </a:r>
          </a:p>
          <a:p>
            <a:pPr marL="514350" indent="-514350">
              <a:buFont typeface="+mj-lt"/>
              <a:buAutoNum type="arabicPeriod"/>
            </a:pPr>
            <a:r>
              <a:rPr lang="en-US" sz="2800" dirty="0" smtClean="0">
                <a:solidFill>
                  <a:schemeClr val="tx2"/>
                </a:solidFill>
                <a:latin typeface="Tw Cen MT Condensed Extra Bold" pitchFamily="34" charset="0"/>
              </a:rPr>
              <a:t>Maximize Dues Billing</a:t>
            </a:r>
          </a:p>
          <a:p>
            <a:pPr marL="514350" indent="-514350">
              <a:buFont typeface="+mj-lt"/>
              <a:buAutoNum type="arabicPeriod"/>
            </a:pPr>
            <a:r>
              <a:rPr lang="en-US" sz="2800" dirty="0" smtClean="0">
                <a:solidFill>
                  <a:schemeClr val="tx2"/>
                </a:solidFill>
                <a:latin typeface="Tw Cen MT Condensed Extra Bold" pitchFamily="34" charset="0"/>
              </a:rPr>
              <a:t>Utilize Available Fundraising/Educational Resources</a:t>
            </a:r>
          </a:p>
          <a:p>
            <a:pPr marL="514350" indent="-514350">
              <a:buFont typeface="+mj-lt"/>
              <a:buAutoNum type="arabicPeriod"/>
            </a:pPr>
            <a:r>
              <a:rPr lang="en-US" sz="2800" dirty="0" smtClean="0">
                <a:solidFill>
                  <a:schemeClr val="tx2"/>
                </a:solidFill>
                <a:latin typeface="Tw Cen MT Condensed Extra Bold" pitchFamily="34" charset="0"/>
              </a:rPr>
              <a:t>Be Creative &amp; Adapt</a:t>
            </a:r>
          </a:p>
          <a:p>
            <a:pPr marL="514350" indent="-514350">
              <a:buFont typeface="+mj-lt"/>
              <a:buAutoNum type="arabicPeriod"/>
            </a:pPr>
            <a:r>
              <a:rPr lang="en-US" sz="2800" dirty="0" smtClean="0">
                <a:solidFill>
                  <a:schemeClr val="tx2"/>
                </a:solidFill>
                <a:latin typeface="Tw Cen MT Condensed Extra Bold" pitchFamily="34" charset="0"/>
              </a:rPr>
              <a:t>MAKE THE ASK!!!  </a:t>
            </a:r>
          </a:p>
          <a:p>
            <a:pPr marL="514350" indent="-514350">
              <a:buFont typeface="+mj-lt"/>
              <a:buAutoNum type="arabicPeriod"/>
            </a:pPr>
            <a:r>
              <a:rPr lang="en-US" sz="2800" b="1" dirty="0" smtClean="0">
                <a:solidFill>
                  <a:srgbClr val="FF0000"/>
                </a:solidFill>
                <a:latin typeface="Tw Cen MT Condensed Extra Bold" pitchFamily="34" charset="0"/>
              </a:rPr>
              <a:t>HAVE FUN!!!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9455</TotalTime>
  <Words>989</Words>
  <Application>Microsoft Office PowerPoint</Application>
  <PresentationFormat>On-screen Show (4:3)</PresentationFormat>
  <Paragraphs>118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Slide 1</vt:lpstr>
      <vt:lpstr>CREATING A CULTURE OF INVESTING</vt:lpstr>
      <vt:lpstr>FUNDRAISING OPPORTUNITIES</vt:lpstr>
      <vt:lpstr>DUES BILLING</vt:lpstr>
      <vt:lpstr>EMAIL/ONLINE SOLICITATION</vt:lpstr>
      <vt:lpstr>PHONE BANKS</vt:lpstr>
      <vt:lpstr>MAJOR INVESTOR EVENTS</vt:lpstr>
      <vt:lpstr>SPECIAL EVENTS</vt:lpstr>
      <vt:lpstr>THE 7 HABITS OF HIGHLY EFFECTIVE RPAC COMMITTEES</vt:lpstr>
      <vt:lpstr>AVAILABLE RESOURCES</vt:lpstr>
      <vt:lpstr>KEEPING IT LEGAL</vt:lpstr>
      <vt:lpstr>LEGAL ISSUES</vt:lpstr>
      <vt:lpstr>LEGAL ISSUES</vt:lpstr>
      <vt:lpstr>LEGAL ISSUES</vt:lpstr>
      <vt:lpstr>LEGAL ISSUES</vt:lpstr>
      <vt:lpstr>ADDITIONAL RESOURCES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GAR RPAC Training Conference</dc:title>
  <dc:creator>John</dc:creator>
  <cp:lastModifiedBy>GARUser</cp:lastModifiedBy>
  <cp:revision>195</cp:revision>
  <dcterms:created xsi:type="dcterms:W3CDTF">2013-04-18T17:28:09Z</dcterms:created>
  <dcterms:modified xsi:type="dcterms:W3CDTF">2015-02-11T07:48:32Z</dcterms:modified>
</cp:coreProperties>
</file>